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51" r:id="rId2"/>
  </p:sldMasterIdLst>
  <p:notesMasterIdLst>
    <p:notesMasterId r:id="rId40"/>
  </p:notesMasterIdLst>
  <p:handoutMasterIdLst>
    <p:handoutMasterId r:id="rId41"/>
  </p:handoutMasterIdLst>
  <p:sldIdLst>
    <p:sldId id="420" r:id="rId3"/>
    <p:sldId id="548" r:id="rId4"/>
    <p:sldId id="892" r:id="rId5"/>
    <p:sldId id="893" r:id="rId6"/>
    <p:sldId id="914" r:id="rId7"/>
    <p:sldId id="869" r:id="rId8"/>
    <p:sldId id="913" r:id="rId9"/>
    <p:sldId id="870" r:id="rId10"/>
    <p:sldId id="912" r:id="rId11"/>
    <p:sldId id="915" r:id="rId12"/>
    <p:sldId id="875" r:id="rId13"/>
    <p:sldId id="876" r:id="rId14"/>
    <p:sldId id="910" r:id="rId15"/>
    <p:sldId id="911" r:id="rId16"/>
    <p:sldId id="909" r:id="rId17"/>
    <p:sldId id="891" r:id="rId18"/>
    <p:sldId id="877" r:id="rId19"/>
    <p:sldId id="857" r:id="rId20"/>
    <p:sldId id="899" r:id="rId21"/>
    <p:sldId id="897" r:id="rId22"/>
    <p:sldId id="905" r:id="rId23"/>
    <p:sldId id="916" r:id="rId24"/>
    <p:sldId id="917" r:id="rId25"/>
    <p:sldId id="918" r:id="rId26"/>
    <p:sldId id="900" r:id="rId27"/>
    <p:sldId id="906" r:id="rId28"/>
    <p:sldId id="908" r:id="rId29"/>
    <p:sldId id="898" r:id="rId30"/>
    <p:sldId id="895" r:id="rId31"/>
    <p:sldId id="907" r:id="rId32"/>
    <p:sldId id="901" r:id="rId33"/>
    <p:sldId id="903" r:id="rId34"/>
    <p:sldId id="894" r:id="rId35"/>
    <p:sldId id="882" r:id="rId36"/>
    <p:sldId id="886" r:id="rId37"/>
    <p:sldId id="919" r:id="rId38"/>
    <p:sldId id="887" r:id="rId39"/>
  </p:sldIdLst>
  <p:sldSz cx="9144000" cy="6858000" type="screen4x3"/>
  <p:notesSz cx="6797675" cy="9926638"/>
  <p:defaultTextStyle>
    <a:defPPr>
      <a:defRPr lang="en-US"/>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k, Jörg" initials="HJ" lastIdx="2" clrIdx="0">
    <p:extLst>
      <p:ext uri="{19B8F6BF-5375-455C-9EA6-DF929625EA0E}">
        <p15:presenceInfo xmlns:p15="http://schemas.microsoft.com/office/powerpoint/2012/main" userId="S-1-5-21-3208654316-752084893-269668519-587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333399"/>
    <a:srgbClr val="99CCFF"/>
    <a:srgbClr val="FF66FF"/>
    <a:srgbClr val="FFCCCC"/>
    <a:srgbClr val="FFCCFF"/>
    <a:srgbClr val="0066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1" autoAdjust="0"/>
    <p:restoredTop sz="92800" autoAdjust="0"/>
  </p:normalViewPr>
  <p:slideViewPr>
    <p:cSldViewPr>
      <p:cViewPr varScale="1">
        <p:scale>
          <a:sx n="79" d="100"/>
          <a:sy n="79" d="100"/>
        </p:scale>
        <p:origin x="1440" y="8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220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4386" name="Rectangle 2"/>
          <p:cNvSpPr>
            <a:spLocks noGrp="1" noChangeArrowheads="1"/>
          </p:cNvSpPr>
          <p:nvPr>
            <p:ph type="hdr" sz="quarter"/>
          </p:nvPr>
        </p:nvSpPr>
        <p:spPr bwMode="auto">
          <a:xfrm>
            <a:off x="0"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de-DE"/>
          </a:p>
        </p:txBody>
      </p:sp>
      <p:sp>
        <p:nvSpPr>
          <p:cNvPr id="1424387" name="Rectangle 3"/>
          <p:cNvSpPr>
            <a:spLocks noGrp="1" noChangeArrowheads="1"/>
          </p:cNvSpPr>
          <p:nvPr>
            <p:ph type="dt" sz="quarter" idx="1"/>
          </p:nvPr>
        </p:nvSpPr>
        <p:spPr bwMode="auto">
          <a:xfrm>
            <a:off x="3849688"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de-DE"/>
          </a:p>
        </p:txBody>
      </p:sp>
      <p:sp>
        <p:nvSpPr>
          <p:cNvPr id="1424388" name="Rectangle 4"/>
          <p:cNvSpPr>
            <a:spLocks noGrp="1" noChangeArrowheads="1"/>
          </p:cNvSpPr>
          <p:nvPr>
            <p:ph type="ftr" sz="quarter" idx="2"/>
          </p:nvPr>
        </p:nvSpPr>
        <p:spPr bwMode="auto">
          <a:xfrm>
            <a:off x="0"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de-DE"/>
          </a:p>
        </p:txBody>
      </p:sp>
      <p:sp>
        <p:nvSpPr>
          <p:cNvPr id="1424389" name="Rectangle 5"/>
          <p:cNvSpPr>
            <a:spLocks noGrp="1" noChangeArrowheads="1"/>
          </p:cNvSpPr>
          <p:nvPr>
            <p:ph type="sldNum" sz="quarter" idx="3"/>
          </p:nvPr>
        </p:nvSpPr>
        <p:spPr bwMode="auto">
          <a:xfrm>
            <a:off x="3849688"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pPr>
              <a:defRPr/>
            </a:pPr>
            <a:fld id="{F2AB3AC6-F1F9-4373-8A06-5F7E1D54A654}" type="slidenum">
              <a:rPr lang="de-DE" altLang="de-DE"/>
              <a:pPr>
                <a:defRPr/>
              </a:pPr>
              <a:t>‹Nr.›</a:t>
            </a:fld>
            <a:endParaRPr lang="de-DE" altLang="de-DE"/>
          </a:p>
        </p:txBody>
      </p:sp>
    </p:spTree>
    <p:extLst>
      <p:ext uri="{BB962C8B-B14F-4D97-AF65-F5344CB8AC3E}">
        <p14:creationId xmlns:p14="http://schemas.microsoft.com/office/powerpoint/2010/main" val="30683973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de-DE"/>
          </a:p>
        </p:txBody>
      </p:sp>
      <p:sp>
        <p:nvSpPr>
          <p:cNvPr id="4099" name="Rectangle 3"/>
          <p:cNvSpPr>
            <a:spLocks noGrp="1" noChangeArrowheads="1"/>
          </p:cNvSpPr>
          <p:nvPr>
            <p:ph type="dt" idx="1"/>
          </p:nvPr>
        </p:nvSpPr>
        <p:spPr bwMode="auto">
          <a:xfrm>
            <a:off x="3851275"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de-DE"/>
          </a:p>
        </p:txBody>
      </p:sp>
      <p:sp>
        <p:nvSpPr>
          <p:cNvPr id="5124" name="Rectangle 4"/>
          <p:cNvSpPr>
            <a:spLocks noGrp="1" noRot="1" noChangeAspect="1" noChangeArrowheads="1" noTextEdit="1"/>
          </p:cNvSpPr>
          <p:nvPr>
            <p:ph type="sldImg" idx="2"/>
          </p:nvPr>
        </p:nvSpPr>
        <p:spPr bwMode="auto">
          <a:xfrm>
            <a:off x="919163" y="746125"/>
            <a:ext cx="4960937" cy="37211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906463" y="4715710"/>
            <a:ext cx="4984750" cy="446651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a:t>Klicken Sie, um die Formate des Vorlagentextes zu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102" name="Rectangle 6"/>
          <p:cNvSpPr>
            <a:spLocks noGrp="1" noChangeArrowheads="1"/>
          </p:cNvSpPr>
          <p:nvPr>
            <p:ph type="ftr" sz="quarter" idx="4"/>
          </p:nvPr>
        </p:nvSpPr>
        <p:spPr bwMode="auto">
          <a:xfrm>
            <a:off x="0" y="9429831"/>
            <a:ext cx="2946400" cy="49680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de-DE"/>
          </a:p>
        </p:txBody>
      </p:sp>
      <p:sp>
        <p:nvSpPr>
          <p:cNvPr id="4103" name="Rectangle 7"/>
          <p:cNvSpPr>
            <a:spLocks noGrp="1" noChangeArrowheads="1"/>
          </p:cNvSpPr>
          <p:nvPr>
            <p:ph type="sldNum" sz="quarter" idx="5"/>
          </p:nvPr>
        </p:nvSpPr>
        <p:spPr bwMode="auto">
          <a:xfrm>
            <a:off x="3851275" y="9429831"/>
            <a:ext cx="2946400" cy="49680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pPr>
              <a:defRPr/>
            </a:pPr>
            <a:fld id="{DE3D0B69-451A-4011-B724-9CDFB9778E50}" type="slidenum">
              <a:rPr lang="de-DE" altLang="de-DE"/>
              <a:pPr>
                <a:defRPr/>
              </a:pPr>
              <a:t>‹Nr.›</a:t>
            </a:fld>
            <a:endParaRPr lang="de-DE" altLang="de-DE"/>
          </a:p>
        </p:txBody>
      </p:sp>
    </p:spTree>
    <p:extLst>
      <p:ext uri="{BB962C8B-B14F-4D97-AF65-F5344CB8AC3E}">
        <p14:creationId xmlns:p14="http://schemas.microsoft.com/office/powerpoint/2010/main" val="31716139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A5EA3515-E7AC-48F9-89B9-84BB79032A85}" type="slidenum">
              <a:rPr lang="de-DE" altLang="de-DE" sz="1200" smtClean="0">
                <a:latin typeface="Times New Roman" panose="02020603050405020304" pitchFamily="18" charset="0"/>
              </a:rPr>
              <a:pPr/>
              <a:t>1</a:t>
            </a:fld>
            <a:endParaRPr lang="de-DE" altLang="de-DE" sz="1200">
              <a:latin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altLang="de-DE"/>
          </a:p>
        </p:txBody>
      </p:sp>
    </p:spTree>
    <p:extLst>
      <p:ext uri="{BB962C8B-B14F-4D97-AF65-F5344CB8AC3E}">
        <p14:creationId xmlns:p14="http://schemas.microsoft.com/office/powerpoint/2010/main" val="26335001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2E928ACB-2953-47A3-82D5-30E01DFB2023}" type="slidenum">
              <a:rPr lang="de-DE" altLang="de-DE" sz="1200" smtClean="0">
                <a:latin typeface="Times New Roman" panose="02020603050405020304" pitchFamily="18" charset="0"/>
              </a:rPr>
              <a:pPr/>
              <a:t>2</a:t>
            </a:fld>
            <a:endParaRPr lang="de-DE" altLang="de-DE" sz="1200">
              <a:latin typeface="Times New Roman" panose="02020603050405020304" pitchFamily="18"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xfrm>
            <a:off x="679450" y="4715710"/>
            <a:ext cx="5438775" cy="446651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CH" altLang="de-DE"/>
          </a:p>
        </p:txBody>
      </p:sp>
    </p:spTree>
    <p:extLst>
      <p:ext uri="{BB962C8B-B14F-4D97-AF65-F5344CB8AC3E}">
        <p14:creationId xmlns:p14="http://schemas.microsoft.com/office/powerpoint/2010/main" val="3807853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9B86C324-AA3E-4E32-808B-1D6BCDD013C3}" type="slidenum">
              <a:rPr lang="de-DE" altLang="de-DE" sz="1200" smtClean="0">
                <a:latin typeface="Times New Roman" panose="02020603050405020304" pitchFamily="18" charset="0"/>
              </a:rPr>
              <a:pPr/>
              <a:t>3</a:t>
            </a:fld>
            <a:endParaRPr lang="de-DE" altLang="de-DE" sz="1200">
              <a:latin typeface="Times New Roman" panose="02020603050405020304" pitchFamily="18"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xfrm>
            <a:off x="679450" y="4715710"/>
            <a:ext cx="5438775" cy="446651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CH" altLang="de-DE"/>
          </a:p>
        </p:txBody>
      </p:sp>
    </p:spTree>
    <p:extLst>
      <p:ext uri="{BB962C8B-B14F-4D97-AF65-F5344CB8AC3E}">
        <p14:creationId xmlns:p14="http://schemas.microsoft.com/office/powerpoint/2010/main" val="2661882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82342058-BCD5-47ED-ACA7-BF8ED9DAA4FC}" type="slidenum">
              <a:rPr lang="de-DE" altLang="de-DE" sz="1200" smtClean="0">
                <a:latin typeface="Times New Roman" panose="02020603050405020304" pitchFamily="18" charset="0"/>
              </a:rPr>
              <a:pPr/>
              <a:t>4</a:t>
            </a:fld>
            <a:endParaRPr lang="de-DE" altLang="de-DE" sz="1200">
              <a:latin typeface="Times New Roman" panose="02020603050405020304" pitchFamily="18" charset="0"/>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xfrm>
            <a:off x="679450" y="4715710"/>
            <a:ext cx="5438775" cy="446651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CH" altLang="de-DE"/>
          </a:p>
        </p:txBody>
      </p:sp>
    </p:spTree>
    <p:extLst>
      <p:ext uri="{BB962C8B-B14F-4D97-AF65-F5344CB8AC3E}">
        <p14:creationId xmlns:p14="http://schemas.microsoft.com/office/powerpoint/2010/main" val="214606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Erklären!</a:t>
            </a:r>
          </a:p>
        </p:txBody>
      </p:sp>
      <p:sp>
        <p:nvSpPr>
          <p:cNvPr id="4" name="Foliennummernplatzhalter 3"/>
          <p:cNvSpPr>
            <a:spLocks noGrp="1"/>
          </p:cNvSpPr>
          <p:nvPr>
            <p:ph type="sldNum" sz="quarter" idx="10"/>
          </p:nvPr>
        </p:nvSpPr>
        <p:spPr/>
        <p:txBody>
          <a:bodyPr/>
          <a:lstStyle/>
          <a:p>
            <a:pPr>
              <a:defRPr/>
            </a:pPr>
            <a:fld id="{DE3D0B69-451A-4011-B724-9CDFB9778E50}" type="slidenum">
              <a:rPr lang="de-DE" altLang="de-DE" smtClean="0"/>
              <a:pPr>
                <a:defRPr/>
              </a:pPr>
              <a:t>8</a:t>
            </a:fld>
            <a:endParaRPr lang="de-DE" altLang="de-DE"/>
          </a:p>
        </p:txBody>
      </p:sp>
    </p:spTree>
    <p:extLst>
      <p:ext uri="{BB962C8B-B14F-4D97-AF65-F5344CB8AC3E}">
        <p14:creationId xmlns:p14="http://schemas.microsoft.com/office/powerpoint/2010/main" val="2652306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1"/>
          <p:cNvSpPr>
            <a:spLocks noGrp="1" noRot="1" noChangeAspect="1" noTextEdit="1"/>
          </p:cNvSpPr>
          <p:nvPr>
            <p:ph type="sldImg"/>
          </p:nvPr>
        </p:nvSpPr>
        <p:spPr>
          <a:ln/>
        </p:spPr>
      </p:sp>
      <p:sp>
        <p:nvSpPr>
          <p:cNvPr id="2150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altLang="de-DE">
              <a:latin typeface="Arial" panose="020B0604020202020204" pitchFamily="34" charset="0"/>
            </a:endParaRPr>
          </a:p>
          <a:p>
            <a:endParaRPr lang="de-DE" altLang="de-DE">
              <a:latin typeface="Arial" panose="020B0604020202020204" pitchFamily="34" charset="0"/>
            </a:endParaRPr>
          </a:p>
        </p:txBody>
      </p:sp>
      <p:sp>
        <p:nvSpPr>
          <p:cNvPr id="2150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E93870EA-2AEB-43BC-98D0-9B6653C99807}" type="slidenum">
              <a:rPr lang="de-DE" altLang="de-DE" sz="1200" smtClean="0">
                <a:latin typeface="Times New Roman" panose="02020603050405020304" pitchFamily="18" charset="0"/>
              </a:rPr>
              <a:pPr/>
              <a:t>11</a:t>
            </a:fld>
            <a:endParaRPr lang="de-DE" altLang="de-DE" sz="1200">
              <a:latin typeface="Times New Roman" panose="02020603050405020304" pitchFamily="18" charset="0"/>
            </a:endParaRPr>
          </a:p>
        </p:txBody>
      </p:sp>
    </p:spTree>
    <p:extLst>
      <p:ext uri="{BB962C8B-B14F-4D97-AF65-F5344CB8AC3E}">
        <p14:creationId xmlns:p14="http://schemas.microsoft.com/office/powerpoint/2010/main" val="1790331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a:ln/>
        </p:spPr>
      </p:sp>
      <p:sp>
        <p:nvSpPr>
          <p:cNvPr id="3" name="Notizenplatzhalter 2"/>
          <p:cNvSpPr>
            <a:spLocks noGrp="1"/>
          </p:cNvSpPr>
          <p:nvPr>
            <p:ph type="body" idx="1"/>
          </p:nvPr>
        </p:nvSpPr>
        <p:spPr/>
        <p:txBody>
          <a:bodyPr>
            <a:normAutofit/>
          </a:bodyPr>
          <a:lstStyle/>
          <a:p>
            <a:pPr indent="-144000">
              <a:buFont typeface="Wingdings" pitchFamily="2" charset="2"/>
              <a:buChar char="§"/>
              <a:defRPr/>
            </a:pPr>
            <a:r>
              <a:rPr lang="de-DE" dirty="0">
                <a:latin typeface="Arial" charset="0"/>
              </a:rPr>
              <a:t> </a:t>
            </a:r>
            <a:r>
              <a:rPr lang="de-DE" dirty="0"/>
              <a:t>Welche Antriebsart ist vorhanden?</a:t>
            </a:r>
          </a:p>
          <a:p>
            <a:pPr indent="-144000">
              <a:buFont typeface="Wingdings" pitchFamily="2" charset="2"/>
              <a:buChar char="§"/>
              <a:defRPr/>
            </a:pPr>
            <a:r>
              <a:rPr lang="de-DE" dirty="0"/>
              <a:t> Wo sitzen die Hauptkomponenten?</a:t>
            </a:r>
          </a:p>
          <a:p>
            <a:pPr indent="-144000">
              <a:buFont typeface="Wingdings" pitchFamily="2" charset="2"/>
              <a:buChar char="§"/>
              <a:defRPr/>
            </a:pPr>
            <a:r>
              <a:rPr lang="de-DE" dirty="0"/>
              <a:t> Gibt es Sicherheitseinrichtungen oder Abschaltmöglichkeiten?</a:t>
            </a:r>
          </a:p>
          <a:p>
            <a:pPr indent="-144000">
              <a:buFont typeface="Wingdings" pitchFamily="2" charset="2"/>
              <a:buChar char="§"/>
              <a:defRPr/>
            </a:pPr>
            <a:r>
              <a:rPr lang="de-DE" dirty="0"/>
              <a:t> Wo finde ich technische Informationen zum Fahrzeug?</a:t>
            </a:r>
          </a:p>
          <a:p>
            <a:pPr indent="-144000">
              <a:buFont typeface="Wingdings" pitchFamily="2" charset="2"/>
              <a:buChar char="§"/>
              <a:defRPr/>
            </a:pPr>
            <a:r>
              <a:rPr lang="de-DE" dirty="0"/>
              <a:t> …</a:t>
            </a:r>
          </a:p>
          <a:p>
            <a:pPr>
              <a:buFont typeface="Wingdings" pitchFamily="2" charset="2"/>
              <a:buChar char="§"/>
              <a:defRPr/>
            </a:pPr>
            <a:endParaRPr lang="de-DE" dirty="0"/>
          </a:p>
          <a:p>
            <a:pPr indent="-144000">
              <a:buFont typeface="Wingdings" pitchFamily="2" charset="2"/>
              <a:buChar char="§"/>
              <a:defRPr/>
            </a:pPr>
            <a:r>
              <a:rPr lang="de-DE" dirty="0"/>
              <a:t> Befragung von Beteiligten</a:t>
            </a:r>
          </a:p>
          <a:p>
            <a:pPr indent="-144000">
              <a:buFont typeface="Wingdings" pitchFamily="2" charset="2"/>
              <a:buChar char="§"/>
              <a:defRPr/>
            </a:pPr>
            <a:r>
              <a:rPr lang="de-DE" dirty="0"/>
              <a:t> Aufkleber oder Typenkennzeichnung</a:t>
            </a:r>
          </a:p>
          <a:p>
            <a:pPr indent="-144000">
              <a:buFont typeface="Wingdings" pitchFamily="2" charset="2"/>
              <a:buChar char="§"/>
              <a:defRPr/>
            </a:pPr>
            <a:r>
              <a:rPr lang="de-DE" dirty="0"/>
              <a:t> Auspuff vorhanden?</a:t>
            </a:r>
          </a:p>
          <a:p>
            <a:pPr indent="-144000">
              <a:buFont typeface="Wingdings" pitchFamily="2" charset="2"/>
              <a:buChar char="§"/>
              <a:defRPr/>
            </a:pPr>
            <a:r>
              <a:rPr lang="de-DE" dirty="0"/>
              <a:t> Gekennzeichnete Trennschalter?</a:t>
            </a:r>
          </a:p>
          <a:p>
            <a:pPr indent="-144000">
              <a:buFont typeface="Wingdings" pitchFamily="2" charset="2"/>
              <a:buChar char="§"/>
              <a:defRPr/>
            </a:pPr>
            <a:r>
              <a:rPr lang="de-DE" dirty="0"/>
              <a:t> Rettungskarten vorhanden?</a:t>
            </a:r>
          </a:p>
          <a:p>
            <a:pPr indent="-144000">
              <a:buFont typeface="Wingdings" pitchFamily="2" charset="2"/>
              <a:buChar char="§"/>
              <a:defRPr/>
            </a:pPr>
            <a:r>
              <a:rPr lang="de-DE" dirty="0"/>
              <a:t> Überprüfung Tankdeckel</a:t>
            </a:r>
          </a:p>
          <a:p>
            <a:pPr indent="-144000">
              <a:buFont typeface="Wingdings" pitchFamily="2" charset="2"/>
              <a:buChar char="§"/>
              <a:defRPr/>
            </a:pPr>
            <a:r>
              <a:rPr lang="de-DE" dirty="0"/>
              <a:t> …</a:t>
            </a:r>
          </a:p>
          <a:p>
            <a:pPr>
              <a:defRPr/>
            </a:pPr>
            <a:endParaRPr lang="de-DE" dirty="0">
              <a:latin typeface="Arial" charset="0"/>
            </a:endParaRPr>
          </a:p>
          <a:p>
            <a:pPr>
              <a:defRPr/>
            </a:pPr>
            <a:endParaRPr lang="de-DE" dirty="0">
              <a:latin typeface="Arial" charset="0"/>
            </a:endParaRPr>
          </a:p>
        </p:txBody>
      </p:sp>
      <p:sp>
        <p:nvSpPr>
          <p:cNvPr id="23556"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9F7DAADD-D7D4-4A18-B8A9-992FBEA685F3}" type="slidenum">
              <a:rPr lang="de-DE" altLang="de-DE" sz="1200" smtClean="0">
                <a:latin typeface="Times New Roman" panose="02020603050405020304" pitchFamily="18" charset="0"/>
              </a:rPr>
              <a:pPr/>
              <a:t>12</a:t>
            </a:fld>
            <a:endParaRPr lang="de-DE" altLang="de-DE" sz="1200">
              <a:latin typeface="Times New Roman" panose="02020603050405020304" pitchFamily="18" charset="0"/>
            </a:endParaRPr>
          </a:p>
        </p:txBody>
      </p:sp>
    </p:spTree>
    <p:extLst>
      <p:ext uri="{BB962C8B-B14F-4D97-AF65-F5344CB8AC3E}">
        <p14:creationId xmlns:p14="http://schemas.microsoft.com/office/powerpoint/2010/main" val="1079643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lienbildplatzhalter 1"/>
          <p:cNvSpPr>
            <a:spLocks noGrp="1" noRot="1" noChangeAspect="1" noTextEdit="1"/>
          </p:cNvSpPr>
          <p:nvPr>
            <p:ph type="sldImg"/>
          </p:nvPr>
        </p:nvSpPr>
        <p:spPr>
          <a:ln/>
        </p:spPr>
      </p:sp>
      <p:sp>
        <p:nvSpPr>
          <p:cNvPr id="3" name="Notizenplatzhalter 2"/>
          <p:cNvSpPr>
            <a:spLocks noGrp="1"/>
          </p:cNvSpPr>
          <p:nvPr>
            <p:ph type="body" idx="1"/>
          </p:nvPr>
        </p:nvSpPr>
        <p:spPr/>
        <p:txBody>
          <a:bodyPr>
            <a:normAutofit/>
          </a:bodyPr>
          <a:lstStyle/>
          <a:p>
            <a:pPr indent="-144000">
              <a:buFont typeface="Wingdings" pitchFamily="2" charset="2"/>
              <a:buChar char="§"/>
              <a:defRPr/>
            </a:pPr>
            <a:r>
              <a:rPr lang="de-DE" dirty="0">
                <a:latin typeface="Arial" charset="0"/>
              </a:rPr>
              <a:t> </a:t>
            </a:r>
            <a:r>
              <a:rPr lang="de-DE" dirty="0"/>
              <a:t>Welche Antriebsart ist vorhanden?</a:t>
            </a:r>
          </a:p>
          <a:p>
            <a:pPr indent="-144000">
              <a:buFont typeface="Wingdings" pitchFamily="2" charset="2"/>
              <a:buChar char="§"/>
              <a:defRPr/>
            </a:pPr>
            <a:r>
              <a:rPr lang="de-DE" dirty="0"/>
              <a:t> Wo sitzen die Hauptkomponenten?</a:t>
            </a:r>
          </a:p>
          <a:p>
            <a:pPr indent="-144000">
              <a:buFont typeface="Wingdings" pitchFamily="2" charset="2"/>
              <a:buChar char="§"/>
              <a:defRPr/>
            </a:pPr>
            <a:r>
              <a:rPr lang="de-DE" dirty="0"/>
              <a:t> Gibt es Sicherheitseinrichtungen oder Abschaltmöglichkeiten?</a:t>
            </a:r>
          </a:p>
          <a:p>
            <a:pPr indent="-144000">
              <a:buFont typeface="Wingdings" pitchFamily="2" charset="2"/>
              <a:buChar char="§"/>
              <a:defRPr/>
            </a:pPr>
            <a:r>
              <a:rPr lang="de-DE" dirty="0"/>
              <a:t> Wo finde ich technische Informationen zum Fahrzeug?</a:t>
            </a:r>
          </a:p>
          <a:p>
            <a:pPr indent="-144000">
              <a:buFont typeface="Wingdings" pitchFamily="2" charset="2"/>
              <a:buChar char="§"/>
              <a:defRPr/>
            </a:pPr>
            <a:r>
              <a:rPr lang="de-DE" dirty="0"/>
              <a:t> …</a:t>
            </a:r>
          </a:p>
          <a:p>
            <a:pPr>
              <a:buFont typeface="Wingdings" pitchFamily="2" charset="2"/>
              <a:buChar char="§"/>
              <a:defRPr/>
            </a:pPr>
            <a:endParaRPr lang="de-DE" dirty="0"/>
          </a:p>
          <a:p>
            <a:pPr indent="-144000">
              <a:buFont typeface="Wingdings" pitchFamily="2" charset="2"/>
              <a:buChar char="§"/>
              <a:defRPr/>
            </a:pPr>
            <a:r>
              <a:rPr lang="de-DE" dirty="0"/>
              <a:t> Befragung von Beteiligten</a:t>
            </a:r>
          </a:p>
          <a:p>
            <a:pPr indent="-144000">
              <a:buFont typeface="Wingdings" pitchFamily="2" charset="2"/>
              <a:buChar char="§"/>
              <a:defRPr/>
            </a:pPr>
            <a:r>
              <a:rPr lang="de-DE" dirty="0"/>
              <a:t> Aufkleber oder Typenkennzeichnung</a:t>
            </a:r>
          </a:p>
          <a:p>
            <a:pPr indent="-144000">
              <a:buFont typeface="Wingdings" pitchFamily="2" charset="2"/>
              <a:buChar char="§"/>
              <a:defRPr/>
            </a:pPr>
            <a:r>
              <a:rPr lang="de-DE" dirty="0"/>
              <a:t> Auspuff vorhanden?</a:t>
            </a:r>
          </a:p>
          <a:p>
            <a:pPr indent="-144000">
              <a:buFont typeface="Wingdings" pitchFamily="2" charset="2"/>
              <a:buChar char="§"/>
              <a:defRPr/>
            </a:pPr>
            <a:r>
              <a:rPr lang="de-DE" dirty="0"/>
              <a:t> Gekennzeichnete Trennschalter?</a:t>
            </a:r>
          </a:p>
          <a:p>
            <a:pPr indent="-144000">
              <a:buFont typeface="Wingdings" pitchFamily="2" charset="2"/>
              <a:buChar char="§"/>
              <a:defRPr/>
            </a:pPr>
            <a:r>
              <a:rPr lang="de-DE" dirty="0"/>
              <a:t> Rettungskarten vorhanden?</a:t>
            </a:r>
          </a:p>
          <a:p>
            <a:pPr indent="-144000">
              <a:buFont typeface="Wingdings" pitchFamily="2" charset="2"/>
              <a:buChar char="§"/>
              <a:defRPr/>
            </a:pPr>
            <a:r>
              <a:rPr lang="de-DE" dirty="0"/>
              <a:t> Überprüfung Tankdeckel</a:t>
            </a:r>
          </a:p>
          <a:p>
            <a:pPr indent="-144000">
              <a:buFont typeface="Wingdings" pitchFamily="2" charset="2"/>
              <a:buChar char="§"/>
              <a:defRPr/>
            </a:pPr>
            <a:r>
              <a:rPr lang="de-DE" dirty="0"/>
              <a:t> …</a:t>
            </a:r>
          </a:p>
          <a:p>
            <a:pPr>
              <a:defRPr/>
            </a:pPr>
            <a:endParaRPr lang="de-DE" dirty="0">
              <a:latin typeface="Arial" charset="0"/>
            </a:endParaRPr>
          </a:p>
          <a:p>
            <a:pPr>
              <a:defRPr/>
            </a:pPr>
            <a:endParaRPr lang="de-DE" dirty="0">
              <a:latin typeface="Arial" charset="0"/>
            </a:endParaRPr>
          </a:p>
        </p:txBody>
      </p:sp>
      <p:sp>
        <p:nvSpPr>
          <p:cNvPr id="25604"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B03CDFF9-4E79-454A-A0CE-9A49D479A189}" type="slidenum">
              <a:rPr lang="de-DE" altLang="de-DE" sz="1200" smtClean="0">
                <a:latin typeface="Times New Roman" panose="02020603050405020304" pitchFamily="18" charset="0"/>
              </a:rPr>
              <a:pPr/>
              <a:t>13</a:t>
            </a:fld>
            <a:endParaRPr lang="de-DE" altLang="de-DE" sz="1200">
              <a:latin typeface="Times New Roman" panose="02020603050405020304" pitchFamily="18" charset="0"/>
            </a:endParaRPr>
          </a:p>
        </p:txBody>
      </p:sp>
    </p:spTree>
    <p:extLst>
      <p:ext uri="{BB962C8B-B14F-4D97-AF65-F5344CB8AC3E}">
        <p14:creationId xmlns:p14="http://schemas.microsoft.com/office/powerpoint/2010/main" val="2077587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lienbildplatzhalter 1"/>
          <p:cNvSpPr>
            <a:spLocks noGrp="1" noRot="1" noChangeAspect="1" noTextEdit="1"/>
          </p:cNvSpPr>
          <p:nvPr>
            <p:ph type="sldImg"/>
          </p:nvPr>
        </p:nvSpPr>
        <p:spPr>
          <a:ln/>
        </p:spPr>
      </p:sp>
      <p:sp>
        <p:nvSpPr>
          <p:cNvPr id="3" name="Notizenplatzhalter 2"/>
          <p:cNvSpPr>
            <a:spLocks noGrp="1"/>
          </p:cNvSpPr>
          <p:nvPr>
            <p:ph type="body" idx="1"/>
          </p:nvPr>
        </p:nvSpPr>
        <p:spPr/>
        <p:txBody>
          <a:bodyPr>
            <a:normAutofit/>
          </a:bodyPr>
          <a:lstStyle/>
          <a:p>
            <a:pPr indent="-144000">
              <a:buFont typeface="Wingdings" pitchFamily="2" charset="2"/>
              <a:buChar char="§"/>
              <a:defRPr/>
            </a:pPr>
            <a:r>
              <a:rPr lang="de-DE" dirty="0">
                <a:latin typeface="Arial" charset="0"/>
              </a:rPr>
              <a:t> </a:t>
            </a:r>
            <a:r>
              <a:rPr lang="de-DE" dirty="0"/>
              <a:t>Welche Antriebsart ist vorhanden?</a:t>
            </a:r>
          </a:p>
          <a:p>
            <a:pPr indent="-144000">
              <a:buFont typeface="Wingdings" pitchFamily="2" charset="2"/>
              <a:buChar char="§"/>
              <a:defRPr/>
            </a:pPr>
            <a:r>
              <a:rPr lang="de-DE" dirty="0"/>
              <a:t> Wo sitzen die Hauptkomponenten?</a:t>
            </a:r>
          </a:p>
          <a:p>
            <a:pPr indent="-144000">
              <a:buFont typeface="Wingdings" pitchFamily="2" charset="2"/>
              <a:buChar char="§"/>
              <a:defRPr/>
            </a:pPr>
            <a:r>
              <a:rPr lang="de-DE" dirty="0"/>
              <a:t> Gibt es Sicherheitseinrichtungen oder Abschaltmöglichkeiten?</a:t>
            </a:r>
          </a:p>
          <a:p>
            <a:pPr indent="-144000">
              <a:buFont typeface="Wingdings" pitchFamily="2" charset="2"/>
              <a:buChar char="§"/>
              <a:defRPr/>
            </a:pPr>
            <a:r>
              <a:rPr lang="de-DE" dirty="0"/>
              <a:t> Wo finde ich technische Informationen zum Fahrzeug?</a:t>
            </a:r>
          </a:p>
          <a:p>
            <a:pPr indent="-144000">
              <a:buFont typeface="Wingdings" pitchFamily="2" charset="2"/>
              <a:buChar char="§"/>
              <a:defRPr/>
            </a:pPr>
            <a:r>
              <a:rPr lang="de-DE" dirty="0"/>
              <a:t> …</a:t>
            </a:r>
          </a:p>
          <a:p>
            <a:pPr>
              <a:buFont typeface="Wingdings" pitchFamily="2" charset="2"/>
              <a:buChar char="§"/>
              <a:defRPr/>
            </a:pPr>
            <a:endParaRPr lang="de-DE" dirty="0"/>
          </a:p>
          <a:p>
            <a:pPr indent="-144000">
              <a:buFont typeface="Wingdings" pitchFamily="2" charset="2"/>
              <a:buChar char="§"/>
              <a:defRPr/>
            </a:pPr>
            <a:r>
              <a:rPr lang="de-DE" dirty="0"/>
              <a:t> Befragung von Beteiligten</a:t>
            </a:r>
          </a:p>
          <a:p>
            <a:pPr indent="-144000">
              <a:buFont typeface="Wingdings" pitchFamily="2" charset="2"/>
              <a:buChar char="§"/>
              <a:defRPr/>
            </a:pPr>
            <a:r>
              <a:rPr lang="de-DE" dirty="0"/>
              <a:t> Aufkleber oder Typenkennzeichnung</a:t>
            </a:r>
          </a:p>
          <a:p>
            <a:pPr indent="-144000">
              <a:buFont typeface="Wingdings" pitchFamily="2" charset="2"/>
              <a:buChar char="§"/>
              <a:defRPr/>
            </a:pPr>
            <a:r>
              <a:rPr lang="de-DE" dirty="0"/>
              <a:t> Auspuff vorhanden?</a:t>
            </a:r>
          </a:p>
          <a:p>
            <a:pPr indent="-144000">
              <a:buFont typeface="Wingdings" pitchFamily="2" charset="2"/>
              <a:buChar char="§"/>
              <a:defRPr/>
            </a:pPr>
            <a:r>
              <a:rPr lang="de-DE" dirty="0"/>
              <a:t> Gekennzeichnete Trennschalter?</a:t>
            </a:r>
          </a:p>
          <a:p>
            <a:pPr indent="-144000">
              <a:buFont typeface="Wingdings" pitchFamily="2" charset="2"/>
              <a:buChar char="§"/>
              <a:defRPr/>
            </a:pPr>
            <a:r>
              <a:rPr lang="de-DE" dirty="0"/>
              <a:t> Rettungskarten vorhanden?</a:t>
            </a:r>
          </a:p>
          <a:p>
            <a:pPr indent="-144000">
              <a:buFont typeface="Wingdings" pitchFamily="2" charset="2"/>
              <a:buChar char="§"/>
              <a:defRPr/>
            </a:pPr>
            <a:r>
              <a:rPr lang="de-DE" dirty="0"/>
              <a:t> Überprüfung Tankdeckel</a:t>
            </a:r>
          </a:p>
          <a:p>
            <a:pPr indent="-144000">
              <a:buFont typeface="Wingdings" pitchFamily="2" charset="2"/>
              <a:buChar char="§"/>
              <a:defRPr/>
            </a:pPr>
            <a:r>
              <a:rPr lang="de-DE" dirty="0"/>
              <a:t> …</a:t>
            </a:r>
          </a:p>
          <a:p>
            <a:pPr>
              <a:defRPr/>
            </a:pPr>
            <a:endParaRPr lang="de-DE" dirty="0">
              <a:latin typeface="Arial" charset="0"/>
            </a:endParaRPr>
          </a:p>
          <a:p>
            <a:pPr>
              <a:defRPr/>
            </a:pPr>
            <a:endParaRPr lang="de-DE" dirty="0">
              <a:latin typeface="Arial" charset="0"/>
            </a:endParaRPr>
          </a:p>
        </p:txBody>
      </p:sp>
      <p:sp>
        <p:nvSpPr>
          <p:cNvPr id="276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829E4DD6-DDA6-4FA3-9A0A-F7C83E5177F5}" type="slidenum">
              <a:rPr lang="de-DE" altLang="de-DE" sz="1200" smtClean="0">
                <a:latin typeface="Times New Roman" panose="02020603050405020304" pitchFamily="18" charset="0"/>
              </a:rPr>
              <a:pPr/>
              <a:t>14</a:t>
            </a:fld>
            <a:endParaRPr lang="de-DE" altLang="de-DE" sz="1200">
              <a:latin typeface="Times New Roman" panose="02020603050405020304" pitchFamily="18" charset="0"/>
            </a:endParaRPr>
          </a:p>
        </p:txBody>
      </p:sp>
    </p:spTree>
    <p:extLst>
      <p:ext uri="{BB962C8B-B14F-4D97-AF65-F5344CB8AC3E}">
        <p14:creationId xmlns:p14="http://schemas.microsoft.com/office/powerpoint/2010/main" val="1590674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lienbildplatzhalter 1"/>
          <p:cNvSpPr>
            <a:spLocks noGrp="1" noRot="1" noChangeAspect="1" noTextEdit="1"/>
          </p:cNvSpPr>
          <p:nvPr>
            <p:ph type="sldImg"/>
          </p:nvPr>
        </p:nvSpPr>
        <p:spPr>
          <a:ln/>
        </p:spPr>
      </p:sp>
      <p:sp>
        <p:nvSpPr>
          <p:cNvPr id="3" name="Notizenplatzhalter 2"/>
          <p:cNvSpPr>
            <a:spLocks noGrp="1"/>
          </p:cNvSpPr>
          <p:nvPr>
            <p:ph type="body" idx="1"/>
          </p:nvPr>
        </p:nvSpPr>
        <p:spPr/>
        <p:txBody>
          <a:bodyPr>
            <a:normAutofit/>
          </a:bodyPr>
          <a:lstStyle/>
          <a:p>
            <a:pPr indent="-144000">
              <a:buFont typeface="Wingdings" pitchFamily="2" charset="2"/>
              <a:buChar char="§"/>
              <a:defRPr/>
            </a:pPr>
            <a:r>
              <a:rPr lang="de-DE" dirty="0">
                <a:latin typeface="Arial" charset="0"/>
              </a:rPr>
              <a:t> </a:t>
            </a:r>
            <a:r>
              <a:rPr lang="de-DE" dirty="0"/>
              <a:t>Welche Antriebsart ist vorhanden?</a:t>
            </a:r>
          </a:p>
          <a:p>
            <a:pPr indent="-144000">
              <a:buFont typeface="Wingdings" pitchFamily="2" charset="2"/>
              <a:buChar char="§"/>
              <a:defRPr/>
            </a:pPr>
            <a:r>
              <a:rPr lang="de-DE" dirty="0"/>
              <a:t> Wo sitzen die Hauptkomponenten?</a:t>
            </a:r>
          </a:p>
          <a:p>
            <a:pPr indent="-144000">
              <a:buFont typeface="Wingdings" pitchFamily="2" charset="2"/>
              <a:buChar char="§"/>
              <a:defRPr/>
            </a:pPr>
            <a:r>
              <a:rPr lang="de-DE" dirty="0"/>
              <a:t> Gibt es Sicherheitseinrichtungen oder Abschaltmöglichkeiten?</a:t>
            </a:r>
          </a:p>
          <a:p>
            <a:pPr indent="-144000">
              <a:buFont typeface="Wingdings" pitchFamily="2" charset="2"/>
              <a:buChar char="§"/>
              <a:defRPr/>
            </a:pPr>
            <a:r>
              <a:rPr lang="de-DE" dirty="0"/>
              <a:t> Wo finde ich technische Informationen zum Fahrzeug?</a:t>
            </a:r>
          </a:p>
          <a:p>
            <a:pPr indent="-144000">
              <a:buFont typeface="Wingdings" pitchFamily="2" charset="2"/>
              <a:buChar char="§"/>
              <a:defRPr/>
            </a:pPr>
            <a:r>
              <a:rPr lang="de-DE" dirty="0"/>
              <a:t> …</a:t>
            </a:r>
          </a:p>
          <a:p>
            <a:pPr>
              <a:buFont typeface="Wingdings" pitchFamily="2" charset="2"/>
              <a:buChar char="§"/>
              <a:defRPr/>
            </a:pPr>
            <a:endParaRPr lang="de-DE" dirty="0"/>
          </a:p>
          <a:p>
            <a:pPr indent="-144000">
              <a:buFont typeface="Wingdings" pitchFamily="2" charset="2"/>
              <a:buChar char="§"/>
              <a:defRPr/>
            </a:pPr>
            <a:r>
              <a:rPr lang="de-DE" dirty="0"/>
              <a:t> Befragung von Beteiligten</a:t>
            </a:r>
          </a:p>
          <a:p>
            <a:pPr indent="-144000">
              <a:buFont typeface="Wingdings" pitchFamily="2" charset="2"/>
              <a:buChar char="§"/>
              <a:defRPr/>
            </a:pPr>
            <a:r>
              <a:rPr lang="de-DE" dirty="0"/>
              <a:t> Aufkleber oder Typenkennzeichnung</a:t>
            </a:r>
          </a:p>
          <a:p>
            <a:pPr indent="-144000">
              <a:buFont typeface="Wingdings" pitchFamily="2" charset="2"/>
              <a:buChar char="§"/>
              <a:defRPr/>
            </a:pPr>
            <a:r>
              <a:rPr lang="de-DE" dirty="0"/>
              <a:t> Auspuff vorhanden?</a:t>
            </a:r>
          </a:p>
          <a:p>
            <a:pPr indent="-144000">
              <a:buFont typeface="Wingdings" pitchFamily="2" charset="2"/>
              <a:buChar char="§"/>
              <a:defRPr/>
            </a:pPr>
            <a:r>
              <a:rPr lang="de-DE" dirty="0"/>
              <a:t> Gekennzeichnete Trennschalter?</a:t>
            </a:r>
          </a:p>
          <a:p>
            <a:pPr indent="-144000">
              <a:buFont typeface="Wingdings" pitchFamily="2" charset="2"/>
              <a:buChar char="§"/>
              <a:defRPr/>
            </a:pPr>
            <a:r>
              <a:rPr lang="de-DE" dirty="0"/>
              <a:t> Rettungskarten vorhanden?</a:t>
            </a:r>
          </a:p>
          <a:p>
            <a:pPr indent="-144000">
              <a:buFont typeface="Wingdings" pitchFamily="2" charset="2"/>
              <a:buChar char="§"/>
              <a:defRPr/>
            </a:pPr>
            <a:r>
              <a:rPr lang="de-DE" dirty="0"/>
              <a:t> Überprüfung Tankdeckel</a:t>
            </a:r>
          </a:p>
          <a:p>
            <a:pPr indent="-144000">
              <a:buFont typeface="Wingdings" pitchFamily="2" charset="2"/>
              <a:buChar char="§"/>
              <a:defRPr/>
            </a:pPr>
            <a:r>
              <a:rPr lang="de-DE" dirty="0"/>
              <a:t> …</a:t>
            </a:r>
          </a:p>
          <a:p>
            <a:pPr>
              <a:defRPr/>
            </a:pPr>
            <a:endParaRPr lang="de-DE" dirty="0">
              <a:latin typeface="Arial" charset="0"/>
            </a:endParaRPr>
          </a:p>
          <a:p>
            <a:pPr>
              <a:defRPr/>
            </a:pPr>
            <a:endParaRPr lang="de-DE" dirty="0">
              <a:latin typeface="Arial" charset="0"/>
            </a:endParaRPr>
          </a:p>
        </p:txBody>
      </p:sp>
      <p:sp>
        <p:nvSpPr>
          <p:cNvPr id="29700"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A664FAF1-EC7F-410F-AA30-4FF00A3C8E1E}" type="slidenum">
              <a:rPr lang="de-DE" altLang="de-DE" sz="1200" smtClean="0">
                <a:latin typeface="Times New Roman" panose="02020603050405020304" pitchFamily="18" charset="0"/>
              </a:rPr>
              <a:pPr/>
              <a:t>15</a:t>
            </a:fld>
            <a:endParaRPr lang="de-DE" altLang="de-DE" sz="1200">
              <a:latin typeface="Times New Roman" panose="02020603050405020304" pitchFamily="18" charset="0"/>
            </a:endParaRPr>
          </a:p>
        </p:txBody>
      </p:sp>
    </p:spTree>
    <p:extLst>
      <p:ext uri="{BB962C8B-B14F-4D97-AF65-F5344CB8AC3E}">
        <p14:creationId xmlns:p14="http://schemas.microsoft.com/office/powerpoint/2010/main" val="826149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8B1443C9-E921-4311-A9B4-B66A78219204}" type="slidenum">
              <a:rPr lang="de-DE" altLang="de-DE" sz="1200" smtClean="0">
                <a:latin typeface="Times New Roman" panose="02020603050405020304" pitchFamily="18" charset="0"/>
              </a:rPr>
              <a:pPr/>
              <a:t>16</a:t>
            </a:fld>
            <a:endParaRPr lang="de-DE" altLang="de-DE" sz="1200">
              <a:latin typeface="Times New Roman" panose="02020603050405020304" pitchFamily="18"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altLang="de-DE"/>
          </a:p>
        </p:txBody>
      </p:sp>
    </p:spTree>
    <p:extLst>
      <p:ext uri="{BB962C8B-B14F-4D97-AF65-F5344CB8AC3E}">
        <p14:creationId xmlns:p14="http://schemas.microsoft.com/office/powerpoint/2010/main" val="8788719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lienbildplatzhalter 1"/>
          <p:cNvSpPr>
            <a:spLocks noGrp="1" noRot="1" noChangeAspect="1" noTextEdit="1"/>
          </p:cNvSpPr>
          <p:nvPr>
            <p:ph type="sldImg"/>
          </p:nvPr>
        </p:nvSpPr>
        <p:spPr>
          <a:ln/>
        </p:spPr>
      </p:sp>
      <p:sp>
        <p:nvSpPr>
          <p:cNvPr id="33795"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altLang="de-DE" dirty="0"/>
              <a:t>Viele zentrale Leitstellen in Hessen verfügen über eine Möglichkeit zur Abfrage von Fahrzeugkennzeichen. Im Regelfall arbeitet die Kennzeichenabfrage im Zusammenspiel mit einem Fahrzeuginformationssystem, so dass nach erfolgter Kennzeichenabfrage gleich das richtige Rettungsdatenblatt angezeigt wird. Auch die Antriebsart wird dargestellt. Auf diesem Weg lässt sich i.d.R. auch feststellen, ob das Fahrzeug nachträglich, z.B. mit einem Flüssiggasantrieb, ausgestattet wurde.</a:t>
            </a:r>
          </a:p>
          <a:p>
            <a:endParaRPr lang="de-DE" altLang="de-DE" dirty="0"/>
          </a:p>
          <a:p>
            <a:r>
              <a:rPr lang="de-DE" altLang="de-DE" dirty="0"/>
              <a:t>Im Auftrag des Verbandes der deutschen Automobilindustrie (VDA) sowie des Verbandes der Internationalen Kraftfahrzeughersteller e. V. (VDIK) hat die Deutsche Automobil Treuhand GmbH (DAT) eine lokale IT-Anwendung zur Bereitstellung originaler Rettungsdatenblätter für Einsatzkräfte von Feuerwehr und Rettungsdienst bereitgestellt. Dieses als </a:t>
            </a:r>
            <a:r>
              <a:rPr lang="de-DE" altLang="de-DE" dirty="0" err="1"/>
              <a:t>SilverDAT</a:t>
            </a:r>
            <a:r>
              <a:rPr lang="de-DE" altLang="de-DE" dirty="0"/>
              <a:t>-FRS bezeichnete System ermöglicht registrierten und legitimierten Benutzern eine ad-hoc-Abfrage des jeweils aktuellen Rettungsdatenblattes für ein spezielles Fahrzeug anhand eines Fahrzeugsuchbaums oder der Eingabe einer eindeutigen Datenblatt-ID.</a:t>
            </a:r>
          </a:p>
          <a:p>
            <a:endParaRPr lang="de-DE" altLang="de-DE" dirty="0"/>
          </a:p>
          <a:p>
            <a:r>
              <a:rPr lang="de-DE" altLang="de-DE" dirty="0"/>
              <a:t>Rettungsleitstellen haben darüber hinaus die Möglichkeit, über eine Datenverbindung des </a:t>
            </a:r>
            <a:r>
              <a:rPr lang="de-DE" altLang="de-DE" dirty="0" err="1"/>
              <a:t>SilverDAT</a:t>
            </a:r>
            <a:r>
              <a:rPr lang="de-DE" altLang="de-DE" dirty="0"/>
              <a:t>-FRS-Systems auf den Dienst des KBA zuzugreifen. Damit wird unter Eingabe des Kfz-Kennzeichens das Fahrzeug exakt bestimmt und das Rettungsdatenblatt aus dem </a:t>
            </a:r>
            <a:r>
              <a:rPr lang="de-DE" altLang="de-DE" dirty="0" err="1"/>
              <a:t>SilverDAT</a:t>
            </a:r>
            <a:r>
              <a:rPr lang="de-DE" altLang="de-DE" dirty="0"/>
              <a:t>-FRS-Systems abgerufen. Als weiteres Ergebnis erhält der Nutzer einen Hinwies, wenn es sich um ein Fahrzeug mit alternativen Kraftstoffen handelt. D. h., wenn die Leitstelle der Feuerwehr im Rahmen der Notrufabfrage auch das Kfz-Kennzeichen eines verunfallten Fahrzeuges erfragen kann, so kann bei der Anfahrt der Einsatzkräfte bereits festgestellt werden, ob es sich um ein Fahrzeug mit alternativen Antrieb handelt.</a:t>
            </a:r>
          </a:p>
        </p:txBody>
      </p:sp>
      <p:sp>
        <p:nvSpPr>
          <p:cNvPr id="33796"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E591D845-B860-42A5-BB9A-7D4473F0422C}" type="slidenum">
              <a:rPr lang="de-DE" altLang="de-DE" sz="1200" smtClean="0">
                <a:latin typeface="Times New Roman" panose="02020603050405020304" pitchFamily="18" charset="0"/>
              </a:rPr>
              <a:pPr/>
              <a:t>17</a:t>
            </a:fld>
            <a:endParaRPr lang="de-DE" altLang="de-DE" sz="1200">
              <a:latin typeface="Times New Roman" panose="02020603050405020304" pitchFamily="18" charset="0"/>
            </a:endParaRPr>
          </a:p>
        </p:txBody>
      </p:sp>
    </p:spTree>
    <p:extLst>
      <p:ext uri="{BB962C8B-B14F-4D97-AF65-F5344CB8AC3E}">
        <p14:creationId xmlns:p14="http://schemas.microsoft.com/office/powerpoint/2010/main" val="21805122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pic>
        <p:nvPicPr>
          <p:cNvPr id="4" name="Picture 3" descr="HLF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63713" y="909638"/>
            <a:ext cx="55816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 name="Rectangle 2"/>
          <p:cNvSpPr>
            <a:spLocks noGrp="1" noChangeArrowheads="1"/>
          </p:cNvSpPr>
          <p:nvPr>
            <p:ph type="ctrTitle"/>
          </p:nvPr>
        </p:nvSpPr>
        <p:spPr>
          <a:xfrm>
            <a:off x="633413" y="3124200"/>
            <a:ext cx="7948612" cy="1562100"/>
          </a:xfrm>
        </p:spPr>
        <p:txBody>
          <a:bodyPr lIns="85593" tIns="42797" rIns="85593" bIns="42797"/>
          <a:lstStyle>
            <a:lvl1pPr algn="ctr">
              <a:defRPr sz="3600" b="0"/>
            </a:lvl1pPr>
          </a:lstStyle>
          <a:p>
            <a:r>
              <a:rPr lang="de-DE"/>
              <a:t>Klicken Sie, um das Titelformat zu bearbeiten</a:t>
            </a:r>
          </a:p>
        </p:txBody>
      </p:sp>
      <p:sp>
        <p:nvSpPr>
          <p:cNvPr id="27652" name="Rectangle 4"/>
          <p:cNvSpPr>
            <a:spLocks noGrp="1" noChangeArrowheads="1"/>
          </p:cNvSpPr>
          <p:nvPr>
            <p:ph type="subTitle" idx="1"/>
          </p:nvPr>
        </p:nvSpPr>
        <p:spPr bwMode="auto">
          <a:xfrm>
            <a:off x="633413" y="4876800"/>
            <a:ext cx="7948612" cy="919163"/>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marL="0" indent="0" algn="ctr">
              <a:buFontTx/>
              <a:buNone/>
              <a:defRPr sz="2000">
                <a:latin typeface="Arial" charset="0"/>
              </a:defRPr>
            </a:lvl1pPr>
          </a:lstStyle>
          <a:p>
            <a:r>
              <a:rPr lang="de-DE"/>
              <a:t>Klicken Sie, um das Format des Untertitel-Masters zu bearbeiten.</a:t>
            </a:r>
          </a:p>
        </p:txBody>
      </p:sp>
    </p:spTree>
    <p:extLst>
      <p:ext uri="{BB962C8B-B14F-4D97-AF65-F5344CB8AC3E}">
        <p14:creationId xmlns:p14="http://schemas.microsoft.com/office/powerpoint/2010/main" val="36531720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156"/>
          <p:cNvSpPr>
            <a:spLocks noGrp="1" noChangeArrowheads="1"/>
          </p:cNvSpPr>
          <p:nvPr>
            <p:ph type="sldNum" sz="quarter" idx="10"/>
          </p:nvPr>
        </p:nvSpPr>
        <p:spPr/>
        <p:txBody>
          <a:bodyPr/>
          <a:lstStyle>
            <a:lvl1pPr>
              <a:defRPr/>
            </a:lvl1pPr>
          </a:lstStyle>
          <a:p>
            <a:pPr>
              <a:defRPr/>
            </a:pPr>
            <a:fld id="{E0BAD4FA-5CBC-4AB8-921B-C5DE38E5175B}" type="slidenum">
              <a:rPr lang="de-DE" altLang="de-DE"/>
              <a:pPr>
                <a:defRPr/>
              </a:pPr>
              <a:t>‹Nr.›</a:t>
            </a:fld>
            <a:endParaRPr lang="de-DE" altLang="de-DE"/>
          </a:p>
        </p:txBody>
      </p:sp>
    </p:spTree>
    <p:extLst>
      <p:ext uri="{BB962C8B-B14F-4D97-AF65-F5344CB8AC3E}">
        <p14:creationId xmlns:p14="http://schemas.microsoft.com/office/powerpoint/2010/main" val="2407304134"/>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Textmasterformate durch Klicken bearbeiten</a:t>
            </a:r>
          </a:p>
        </p:txBody>
      </p:sp>
      <p:sp>
        <p:nvSpPr>
          <p:cNvPr id="4" name="Rectangle 156"/>
          <p:cNvSpPr>
            <a:spLocks noGrp="1" noChangeArrowheads="1"/>
          </p:cNvSpPr>
          <p:nvPr>
            <p:ph type="sldNum" sz="quarter" idx="10"/>
          </p:nvPr>
        </p:nvSpPr>
        <p:spPr/>
        <p:txBody>
          <a:bodyPr/>
          <a:lstStyle>
            <a:lvl1pPr>
              <a:defRPr/>
            </a:lvl1pPr>
          </a:lstStyle>
          <a:p>
            <a:pPr>
              <a:defRPr/>
            </a:pPr>
            <a:fld id="{9D63EC97-19AD-401D-BA69-F2327E26681E}" type="slidenum">
              <a:rPr lang="de-DE" altLang="de-DE"/>
              <a:pPr>
                <a:defRPr/>
              </a:pPr>
              <a:t>‹Nr.›</a:t>
            </a:fld>
            <a:endParaRPr lang="de-DE" altLang="de-DE"/>
          </a:p>
        </p:txBody>
      </p:sp>
    </p:spTree>
    <p:extLst>
      <p:ext uri="{BB962C8B-B14F-4D97-AF65-F5344CB8AC3E}">
        <p14:creationId xmlns:p14="http://schemas.microsoft.com/office/powerpoint/2010/main" val="35260229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156"/>
          <p:cNvSpPr>
            <a:spLocks noGrp="1" noChangeArrowheads="1"/>
          </p:cNvSpPr>
          <p:nvPr>
            <p:ph type="sldNum" sz="quarter" idx="10"/>
          </p:nvPr>
        </p:nvSpPr>
        <p:spPr/>
        <p:txBody>
          <a:bodyPr/>
          <a:lstStyle>
            <a:lvl1pPr>
              <a:defRPr/>
            </a:lvl1pPr>
          </a:lstStyle>
          <a:p>
            <a:pPr>
              <a:defRPr/>
            </a:pPr>
            <a:fld id="{584659B0-727A-4B2C-97E0-F651DB74784D}" type="slidenum">
              <a:rPr lang="de-DE" altLang="de-DE"/>
              <a:pPr>
                <a:defRPr/>
              </a:pPr>
              <a:t>‹Nr.›</a:t>
            </a:fld>
            <a:endParaRPr lang="de-DE" altLang="de-DE"/>
          </a:p>
        </p:txBody>
      </p:sp>
    </p:spTree>
    <p:extLst>
      <p:ext uri="{BB962C8B-B14F-4D97-AF65-F5344CB8AC3E}">
        <p14:creationId xmlns:p14="http://schemas.microsoft.com/office/powerpoint/2010/main" val="205646005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156"/>
          <p:cNvSpPr>
            <a:spLocks noGrp="1" noChangeArrowheads="1"/>
          </p:cNvSpPr>
          <p:nvPr>
            <p:ph type="sldNum" sz="quarter" idx="10"/>
          </p:nvPr>
        </p:nvSpPr>
        <p:spPr/>
        <p:txBody>
          <a:bodyPr/>
          <a:lstStyle>
            <a:lvl1pPr>
              <a:defRPr/>
            </a:lvl1pPr>
          </a:lstStyle>
          <a:p>
            <a:pPr>
              <a:defRPr/>
            </a:pPr>
            <a:fld id="{701A38BF-9F9C-4BDC-A2AB-B90DDAB6CCEA}" type="slidenum">
              <a:rPr lang="de-DE" altLang="de-DE"/>
              <a:pPr>
                <a:defRPr/>
              </a:pPr>
              <a:t>‹Nr.›</a:t>
            </a:fld>
            <a:endParaRPr lang="de-DE" altLang="de-DE"/>
          </a:p>
        </p:txBody>
      </p:sp>
    </p:spTree>
    <p:extLst>
      <p:ext uri="{BB962C8B-B14F-4D97-AF65-F5344CB8AC3E}">
        <p14:creationId xmlns:p14="http://schemas.microsoft.com/office/powerpoint/2010/main" val="89548723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156"/>
          <p:cNvSpPr>
            <a:spLocks noGrp="1" noChangeArrowheads="1"/>
          </p:cNvSpPr>
          <p:nvPr>
            <p:ph type="sldNum" sz="quarter" idx="10"/>
          </p:nvPr>
        </p:nvSpPr>
        <p:spPr/>
        <p:txBody>
          <a:bodyPr/>
          <a:lstStyle>
            <a:lvl1pPr>
              <a:defRPr/>
            </a:lvl1pPr>
          </a:lstStyle>
          <a:p>
            <a:pPr>
              <a:defRPr/>
            </a:pPr>
            <a:fld id="{228D4E0C-D025-457B-866C-9F0E4D2C9DE2}" type="slidenum">
              <a:rPr lang="de-DE" altLang="de-DE"/>
              <a:pPr>
                <a:defRPr/>
              </a:pPr>
              <a:t>‹Nr.›</a:t>
            </a:fld>
            <a:endParaRPr lang="de-DE" altLang="de-DE"/>
          </a:p>
        </p:txBody>
      </p:sp>
    </p:spTree>
    <p:extLst>
      <p:ext uri="{BB962C8B-B14F-4D97-AF65-F5344CB8AC3E}">
        <p14:creationId xmlns:p14="http://schemas.microsoft.com/office/powerpoint/2010/main" val="169672934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56"/>
          <p:cNvSpPr>
            <a:spLocks noGrp="1" noChangeArrowheads="1"/>
          </p:cNvSpPr>
          <p:nvPr>
            <p:ph type="sldNum" sz="quarter" idx="10"/>
          </p:nvPr>
        </p:nvSpPr>
        <p:spPr/>
        <p:txBody>
          <a:bodyPr/>
          <a:lstStyle>
            <a:lvl1pPr>
              <a:defRPr/>
            </a:lvl1pPr>
          </a:lstStyle>
          <a:p>
            <a:pPr>
              <a:defRPr/>
            </a:pPr>
            <a:fld id="{0D753A75-A4BA-47C0-B3A4-1FFF8B85B0FE}" type="slidenum">
              <a:rPr lang="de-DE" altLang="de-DE"/>
              <a:pPr>
                <a:defRPr/>
              </a:pPr>
              <a:t>‹Nr.›</a:t>
            </a:fld>
            <a:endParaRPr lang="de-DE" altLang="de-DE"/>
          </a:p>
        </p:txBody>
      </p:sp>
    </p:spTree>
    <p:extLst>
      <p:ext uri="{BB962C8B-B14F-4D97-AF65-F5344CB8AC3E}">
        <p14:creationId xmlns:p14="http://schemas.microsoft.com/office/powerpoint/2010/main" val="75292761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Rectangle 156"/>
          <p:cNvSpPr>
            <a:spLocks noGrp="1" noChangeArrowheads="1"/>
          </p:cNvSpPr>
          <p:nvPr>
            <p:ph type="sldNum" sz="quarter" idx="10"/>
          </p:nvPr>
        </p:nvSpPr>
        <p:spPr/>
        <p:txBody>
          <a:bodyPr/>
          <a:lstStyle>
            <a:lvl1pPr>
              <a:defRPr/>
            </a:lvl1pPr>
          </a:lstStyle>
          <a:p>
            <a:pPr>
              <a:defRPr/>
            </a:pPr>
            <a:fld id="{392F04A2-D0F7-4D3A-82C8-414501384915}" type="slidenum">
              <a:rPr lang="de-DE" altLang="de-DE"/>
              <a:pPr>
                <a:defRPr/>
              </a:pPr>
              <a:t>‹Nr.›</a:t>
            </a:fld>
            <a:endParaRPr lang="de-DE" altLang="de-DE"/>
          </a:p>
        </p:txBody>
      </p:sp>
    </p:spTree>
    <p:extLst>
      <p:ext uri="{BB962C8B-B14F-4D97-AF65-F5344CB8AC3E}">
        <p14:creationId xmlns:p14="http://schemas.microsoft.com/office/powerpoint/2010/main" val="340593505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Rectangle 156"/>
          <p:cNvSpPr>
            <a:spLocks noGrp="1" noChangeArrowheads="1"/>
          </p:cNvSpPr>
          <p:nvPr>
            <p:ph type="sldNum" sz="quarter" idx="10"/>
          </p:nvPr>
        </p:nvSpPr>
        <p:spPr/>
        <p:txBody>
          <a:bodyPr/>
          <a:lstStyle>
            <a:lvl1pPr>
              <a:defRPr/>
            </a:lvl1pPr>
          </a:lstStyle>
          <a:p>
            <a:pPr>
              <a:defRPr/>
            </a:pPr>
            <a:fld id="{B97FA5C9-5580-424B-BD9E-298D76EFCE01}" type="slidenum">
              <a:rPr lang="de-DE" altLang="de-DE"/>
              <a:pPr>
                <a:defRPr/>
              </a:pPr>
              <a:t>‹Nr.›</a:t>
            </a:fld>
            <a:endParaRPr lang="de-DE" altLang="de-DE"/>
          </a:p>
        </p:txBody>
      </p:sp>
    </p:spTree>
    <p:extLst>
      <p:ext uri="{BB962C8B-B14F-4D97-AF65-F5344CB8AC3E}">
        <p14:creationId xmlns:p14="http://schemas.microsoft.com/office/powerpoint/2010/main" val="1815182343"/>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156"/>
          <p:cNvSpPr>
            <a:spLocks noGrp="1" noChangeArrowheads="1"/>
          </p:cNvSpPr>
          <p:nvPr>
            <p:ph type="sldNum" sz="quarter" idx="10"/>
          </p:nvPr>
        </p:nvSpPr>
        <p:spPr/>
        <p:txBody>
          <a:bodyPr/>
          <a:lstStyle>
            <a:lvl1pPr>
              <a:defRPr/>
            </a:lvl1pPr>
          </a:lstStyle>
          <a:p>
            <a:pPr>
              <a:defRPr/>
            </a:pPr>
            <a:fld id="{43A39C52-E781-4919-AC95-0F923A144EA6}" type="slidenum">
              <a:rPr lang="de-DE" altLang="de-DE"/>
              <a:pPr>
                <a:defRPr/>
              </a:pPr>
              <a:t>‹Nr.›</a:t>
            </a:fld>
            <a:endParaRPr lang="de-DE" altLang="de-DE"/>
          </a:p>
        </p:txBody>
      </p:sp>
    </p:spTree>
    <p:extLst>
      <p:ext uri="{BB962C8B-B14F-4D97-AF65-F5344CB8AC3E}">
        <p14:creationId xmlns:p14="http://schemas.microsoft.com/office/powerpoint/2010/main" val="3509460385"/>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15113" y="115888"/>
            <a:ext cx="2071687" cy="60102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395288" y="115888"/>
            <a:ext cx="6067425" cy="6010275"/>
          </a:xfrm>
          <a:prstGeom prst="rect">
            <a:avLst/>
          </a:prstGeo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156"/>
          <p:cNvSpPr>
            <a:spLocks noGrp="1" noChangeArrowheads="1"/>
          </p:cNvSpPr>
          <p:nvPr>
            <p:ph type="sldNum" sz="quarter" idx="10"/>
          </p:nvPr>
        </p:nvSpPr>
        <p:spPr/>
        <p:txBody>
          <a:bodyPr/>
          <a:lstStyle>
            <a:lvl1pPr>
              <a:defRPr/>
            </a:lvl1pPr>
          </a:lstStyle>
          <a:p>
            <a:pPr>
              <a:defRPr/>
            </a:pPr>
            <a:fld id="{4B53AB47-C894-4F53-9845-D6E675F7190C}" type="slidenum">
              <a:rPr lang="de-DE" altLang="de-DE"/>
              <a:pPr>
                <a:defRPr/>
              </a:pPr>
              <a:t>‹Nr.›</a:t>
            </a:fld>
            <a:endParaRPr lang="de-DE" altLang="de-DE"/>
          </a:p>
        </p:txBody>
      </p:sp>
    </p:spTree>
    <p:extLst>
      <p:ext uri="{BB962C8B-B14F-4D97-AF65-F5344CB8AC3E}">
        <p14:creationId xmlns:p14="http://schemas.microsoft.com/office/powerpoint/2010/main" val="2046350794"/>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1307801" name="Rectangle 153"/>
          <p:cNvSpPr>
            <a:spLocks noGrp="1" noChangeArrowheads="1"/>
          </p:cNvSpPr>
          <p:nvPr>
            <p:ph type="ctrTitle" sz="quarter"/>
          </p:nvPr>
        </p:nvSpPr>
        <p:spPr>
          <a:xfrm>
            <a:off x="684213" y="1773238"/>
            <a:ext cx="7772400" cy="1736725"/>
          </a:xfrm>
        </p:spPr>
        <p:txBody>
          <a:bodyPr anchor="b" anchorCtr="1"/>
          <a:lstStyle>
            <a:lvl1pPr>
              <a:defRPr/>
            </a:lvl1pPr>
          </a:lstStyle>
          <a:p>
            <a:r>
              <a:rPr lang="de-DE"/>
              <a:t>Titelmasterformat durch Klicken bearbeiten</a:t>
            </a:r>
          </a:p>
        </p:txBody>
      </p:sp>
      <p:sp>
        <p:nvSpPr>
          <p:cNvPr id="1307802" name="Rectangle 154"/>
          <p:cNvSpPr>
            <a:spLocks noGrp="1" noChangeArrowheads="1"/>
          </p:cNvSpPr>
          <p:nvPr>
            <p:ph type="subTitle" sz="quarter" idx="1"/>
          </p:nvPr>
        </p:nvSpPr>
        <p:spPr>
          <a:xfrm>
            <a:off x="1371600" y="3886200"/>
            <a:ext cx="6400800" cy="1752600"/>
          </a:xfrm>
        </p:spPr>
        <p:txBody>
          <a:bodyPr/>
          <a:lstStyle>
            <a:lvl1pPr marL="0" indent="0" algn="ctr">
              <a:buFont typeface="Arial" charset="0"/>
              <a:buNone/>
              <a:defRPr/>
            </a:lvl1pPr>
          </a:lstStyle>
          <a:p>
            <a:r>
              <a:rPr lang="de-DE"/>
              <a:t>Formatvorlage des Untertitelmasters durch Klicken bearbeiten</a:t>
            </a:r>
          </a:p>
        </p:txBody>
      </p:sp>
    </p:spTree>
    <p:extLst>
      <p:ext uri="{BB962C8B-B14F-4D97-AF65-F5344CB8AC3E}">
        <p14:creationId xmlns:p14="http://schemas.microsoft.com/office/powerpoint/2010/main" val="203599910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5" name="Rectangle 155"/>
          <p:cNvSpPr>
            <a:spLocks noGrp="1" noChangeArrowheads="1"/>
          </p:cNvSpPr>
          <p:nvPr>
            <p:ph type="ftr" sz="quarter" idx="11"/>
          </p:nvPr>
        </p:nvSpPr>
        <p:spPr>
          <a:ln/>
        </p:spPr>
        <p:txBody>
          <a:bodyPr/>
          <a:lstStyle>
            <a:lvl1pPr>
              <a:defRPr/>
            </a:lvl1pPr>
          </a:lstStyle>
          <a:p>
            <a:pPr>
              <a:defRPr/>
            </a:pPr>
            <a:endParaRPr lang="de-DE"/>
          </a:p>
        </p:txBody>
      </p:sp>
      <p:sp>
        <p:nvSpPr>
          <p:cNvPr id="6" name="Rectangle 156"/>
          <p:cNvSpPr>
            <a:spLocks noGrp="1" noChangeArrowheads="1"/>
          </p:cNvSpPr>
          <p:nvPr>
            <p:ph type="sldNum" sz="quarter" idx="12"/>
          </p:nvPr>
        </p:nvSpPr>
        <p:spPr/>
        <p:txBody>
          <a:bodyPr/>
          <a:lstStyle>
            <a:lvl1pPr>
              <a:defRPr/>
            </a:lvl1pPr>
          </a:lstStyle>
          <a:p>
            <a:pPr>
              <a:defRPr/>
            </a:pPr>
            <a:fld id="{876FA856-FC7D-46A0-BD57-FDDE12E006D8}" type="slidenum">
              <a:rPr lang="de-DE" altLang="de-DE"/>
              <a:pPr>
                <a:defRPr/>
              </a:pPr>
              <a:t>‹Nr.›</a:t>
            </a:fld>
            <a:endParaRPr lang="de-DE" altLang="de-DE"/>
          </a:p>
        </p:txBody>
      </p:sp>
    </p:spTree>
    <p:extLst>
      <p:ext uri="{BB962C8B-B14F-4D97-AF65-F5344CB8AC3E}">
        <p14:creationId xmlns:p14="http://schemas.microsoft.com/office/powerpoint/2010/main" val="142014276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Textmasterformate durch Klicken bearbeiten</a:t>
            </a:r>
          </a:p>
        </p:txBody>
      </p:sp>
      <p:sp>
        <p:nvSpPr>
          <p:cNvPr id="4"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5" name="Rectangle 155"/>
          <p:cNvSpPr>
            <a:spLocks noGrp="1" noChangeArrowheads="1"/>
          </p:cNvSpPr>
          <p:nvPr>
            <p:ph type="ftr" sz="quarter" idx="11"/>
          </p:nvPr>
        </p:nvSpPr>
        <p:spPr>
          <a:ln/>
        </p:spPr>
        <p:txBody>
          <a:bodyPr/>
          <a:lstStyle>
            <a:lvl1pPr>
              <a:defRPr/>
            </a:lvl1pPr>
          </a:lstStyle>
          <a:p>
            <a:pPr>
              <a:defRPr/>
            </a:pPr>
            <a:endParaRPr lang="de-DE"/>
          </a:p>
        </p:txBody>
      </p:sp>
      <p:sp>
        <p:nvSpPr>
          <p:cNvPr id="6" name="Rectangle 156"/>
          <p:cNvSpPr>
            <a:spLocks noGrp="1" noChangeArrowheads="1"/>
          </p:cNvSpPr>
          <p:nvPr>
            <p:ph type="sldNum" sz="quarter" idx="12"/>
          </p:nvPr>
        </p:nvSpPr>
        <p:spPr/>
        <p:txBody>
          <a:bodyPr/>
          <a:lstStyle>
            <a:lvl1pPr>
              <a:defRPr/>
            </a:lvl1pPr>
          </a:lstStyle>
          <a:p>
            <a:pPr>
              <a:defRPr/>
            </a:pPr>
            <a:fld id="{8CAA5FEC-A1C8-447A-A34B-1669918818F9}" type="slidenum">
              <a:rPr lang="de-DE" altLang="de-DE"/>
              <a:pPr>
                <a:defRPr/>
              </a:pPr>
              <a:t>‹Nr.›</a:t>
            </a:fld>
            <a:endParaRPr lang="de-DE" altLang="de-DE"/>
          </a:p>
        </p:txBody>
      </p:sp>
    </p:spTree>
    <p:extLst>
      <p:ext uri="{BB962C8B-B14F-4D97-AF65-F5344CB8AC3E}">
        <p14:creationId xmlns:p14="http://schemas.microsoft.com/office/powerpoint/2010/main" val="6037052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301625" y="1600200"/>
            <a:ext cx="4194175"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194175"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6" name="Rectangle 155"/>
          <p:cNvSpPr>
            <a:spLocks noGrp="1" noChangeArrowheads="1"/>
          </p:cNvSpPr>
          <p:nvPr>
            <p:ph type="ftr" sz="quarter" idx="11"/>
          </p:nvPr>
        </p:nvSpPr>
        <p:spPr>
          <a:ln/>
        </p:spPr>
        <p:txBody>
          <a:bodyPr/>
          <a:lstStyle>
            <a:lvl1pPr>
              <a:defRPr/>
            </a:lvl1pPr>
          </a:lstStyle>
          <a:p>
            <a:pPr>
              <a:defRPr/>
            </a:pPr>
            <a:endParaRPr lang="de-DE"/>
          </a:p>
        </p:txBody>
      </p:sp>
      <p:sp>
        <p:nvSpPr>
          <p:cNvPr id="7" name="Rectangle 156"/>
          <p:cNvSpPr>
            <a:spLocks noGrp="1" noChangeArrowheads="1"/>
          </p:cNvSpPr>
          <p:nvPr>
            <p:ph type="sldNum" sz="quarter" idx="12"/>
          </p:nvPr>
        </p:nvSpPr>
        <p:spPr/>
        <p:txBody>
          <a:bodyPr/>
          <a:lstStyle>
            <a:lvl1pPr>
              <a:defRPr/>
            </a:lvl1pPr>
          </a:lstStyle>
          <a:p>
            <a:pPr>
              <a:defRPr/>
            </a:pPr>
            <a:fld id="{1F0CC306-3783-425C-8D2A-37DB5A909021}" type="slidenum">
              <a:rPr lang="de-DE" altLang="de-DE"/>
              <a:pPr>
                <a:defRPr/>
              </a:pPr>
              <a:t>‹Nr.›</a:t>
            </a:fld>
            <a:endParaRPr lang="de-DE" altLang="de-DE"/>
          </a:p>
        </p:txBody>
      </p:sp>
    </p:spTree>
    <p:extLst>
      <p:ext uri="{BB962C8B-B14F-4D97-AF65-F5344CB8AC3E}">
        <p14:creationId xmlns:p14="http://schemas.microsoft.com/office/powerpoint/2010/main" val="3142613826"/>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8" name="Rectangle 155"/>
          <p:cNvSpPr>
            <a:spLocks noGrp="1" noChangeArrowheads="1"/>
          </p:cNvSpPr>
          <p:nvPr>
            <p:ph type="ftr" sz="quarter" idx="11"/>
          </p:nvPr>
        </p:nvSpPr>
        <p:spPr>
          <a:ln/>
        </p:spPr>
        <p:txBody>
          <a:bodyPr/>
          <a:lstStyle>
            <a:lvl1pPr>
              <a:defRPr/>
            </a:lvl1pPr>
          </a:lstStyle>
          <a:p>
            <a:pPr>
              <a:defRPr/>
            </a:pPr>
            <a:endParaRPr lang="de-DE"/>
          </a:p>
        </p:txBody>
      </p:sp>
      <p:sp>
        <p:nvSpPr>
          <p:cNvPr id="9" name="Rectangle 156"/>
          <p:cNvSpPr>
            <a:spLocks noGrp="1" noChangeArrowheads="1"/>
          </p:cNvSpPr>
          <p:nvPr>
            <p:ph type="sldNum" sz="quarter" idx="12"/>
          </p:nvPr>
        </p:nvSpPr>
        <p:spPr/>
        <p:txBody>
          <a:bodyPr/>
          <a:lstStyle>
            <a:lvl1pPr>
              <a:defRPr/>
            </a:lvl1pPr>
          </a:lstStyle>
          <a:p>
            <a:pPr>
              <a:defRPr/>
            </a:pPr>
            <a:fld id="{379C4DAE-3BA9-466F-A4C4-C6691DCB29DD}" type="slidenum">
              <a:rPr lang="de-DE" altLang="de-DE"/>
              <a:pPr>
                <a:defRPr/>
              </a:pPr>
              <a:t>‹Nr.›</a:t>
            </a:fld>
            <a:endParaRPr lang="de-DE" altLang="de-DE"/>
          </a:p>
        </p:txBody>
      </p:sp>
    </p:spTree>
    <p:extLst>
      <p:ext uri="{BB962C8B-B14F-4D97-AF65-F5344CB8AC3E}">
        <p14:creationId xmlns:p14="http://schemas.microsoft.com/office/powerpoint/2010/main" val="4264075746"/>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4" name="Rectangle 155"/>
          <p:cNvSpPr>
            <a:spLocks noGrp="1" noChangeArrowheads="1"/>
          </p:cNvSpPr>
          <p:nvPr>
            <p:ph type="ftr" sz="quarter" idx="11"/>
          </p:nvPr>
        </p:nvSpPr>
        <p:spPr>
          <a:ln/>
        </p:spPr>
        <p:txBody>
          <a:bodyPr/>
          <a:lstStyle>
            <a:lvl1pPr>
              <a:defRPr/>
            </a:lvl1pPr>
          </a:lstStyle>
          <a:p>
            <a:pPr>
              <a:defRPr/>
            </a:pPr>
            <a:endParaRPr lang="de-DE"/>
          </a:p>
        </p:txBody>
      </p:sp>
      <p:sp>
        <p:nvSpPr>
          <p:cNvPr id="5" name="Rectangle 156"/>
          <p:cNvSpPr>
            <a:spLocks noGrp="1" noChangeArrowheads="1"/>
          </p:cNvSpPr>
          <p:nvPr>
            <p:ph type="sldNum" sz="quarter" idx="12"/>
          </p:nvPr>
        </p:nvSpPr>
        <p:spPr/>
        <p:txBody>
          <a:bodyPr/>
          <a:lstStyle>
            <a:lvl1pPr>
              <a:defRPr/>
            </a:lvl1pPr>
          </a:lstStyle>
          <a:p>
            <a:pPr>
              <a:defRPr/>
            </a:pPr>
            <a:fld id="{4BB43133-9540-47F2-9138-07505E5D6B6E}" type="slidenum">
              <a:rPr lang="de-DE" altLang="de-DE"/>
              <a:pPr>
                <a:defRPr/>
              </a:pPr>
              <a:t>‹Nr.›</a:t>
            </a:fld>
            <a:endParaRPr lang="de-DE" altLang="de-DE"/>
          </a:p>
        </p:txBody>
      </p:sp>
    </p:spTree>
    <p:extLst>
      <p:ext uri="{BB962C8B-B14F-4D97-AF65-F5344CB8AC3E}">
        <p14:creationId xmlns:p14="http://schemas.microsoft.com/office/powerpoint/2010/main" val="2577913459"/>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3" name="Rectangle 155"/>
          <p:cNvSpPr>
            <a:spLocks noGrp="1" noChangeArrowheads="1"/>
          </p:cNvSpPr>
          <p:nvPr>
            <p:ph type="ftr" sz="quarter" idx="11"/>
          </p:nvPr>
        </p:nvSpPr>
        <p:spPr>
          <a:ln/>
        </p:spPr>
        <p:txBody>
          <a:bodyPr/>
          <a:lstStyle>
            <a:lvl1pPr>
              <a:defRPr/>
            </a:lvl1pPr>
          </a:lstStyle>
          <a:p>
            <a:pPr>
              <a:defRPr/>
            </a:pPr>
            <a:endParaRPr lang="de-DE"/>
          </a:p>
        </p:txBody>
      </p:sp>
      <p:sp>
        <p:nvSpPr>
          <p:cNvPr id="4" name="Rectangle 156"/>
          <p:cNvSpPr>
            <a:spLocks noGrp="1" noChangeArrowheads="1"/>
          </p:cNvSpPr>
          <p:nvPr>
            <p:ph type="sldNum" sz="quarter" idx="12"/>
          </p:nvPr>
        </p:nvSpPr>
        <p:spPr/>
        <p:txBody>
          <a:bodyPr/>
          <a:lstStyle>
            <a:lvl1pPr>
              <a:defRPr/>
            </a:lvl1pPr>
          </a:lstStyle>
          <a:p>
            <a:pPr>
              <a:defRPr/>
            </a:pPr>
            <a:fld id="{883D219F-737A-4F41-990A-E0EE34D599A0}" type="slidenum">
              <a:rPr lang="de-DE" altLang="de-DE"/>
              <a:pPr>
                <a:defRPr/>
              </a:pPr>
              <a:t>‹Nr.›</a:t>
            </a:fld>
            <a:endParaRPr lang="de-DE" altLang="de-DE"/>
          </a:p>
        </p:txBody>
      </p:sp>
    </p:spTree>
    <p:extLst>
      <p:ext uri="{BB962C8B-B14F-4D97-AF65-F5344CB8AC3E}">
        <p14:creationId xmlns:p14="http://schemas.microsoft.com/office/powerpoint/2010/main" val="380270271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6" name="Rectangle 155"/>
          <p:cNvSpPr>
            <a:spLocks noGrp="1" noChangeArrowheads="1"/>
          </p:cNvSpPr>
          <p:nvPr>
            <p:ph type="ftr" sz="quarter" idx="11"/>
          </p:nvPr>
        </p:nvSpPr>
        <p:spPr>
          <a:ln/>
        </p:spPr>
        <p:txBody>
          <a:bodyPr/>
          <a:lstStyle>
            <a:lvl1pPr>
              <a:defRPr/>
            </a:lvl1pPr>
          </a:lstStyle>
          <a:p>
            <a:pPr>
              <a:defRPr/>
            </a:pPr>
            <a:endParaRPr lang="de-DE"/>
          </a:p>
        </p:txBody>
      </p:sp>
      <p:sp>
        <p:nvSpPr>
          <p:cNvPr id="7" name="Rectangle 156"/>
          <p:cNvSpPr>
            <a:spLocks noGrp="1" noChangeArrowheads="1"/>
          </p:cNvSpPr>
          <p:nvPr>
            <p:ph type="sldNum" sz="quarter" idx="12"/>
          </p:nvPr>
        </p:nvSpPr>
        <p:spPr/>
        <p:txBody>
          <a:bodyPr/>
          <a:lstStyle>
            <a:lvl1pPr>
              <a:defRPr/>
            </a:lvl1pPr>
          </a:lstStyle>
          <a:p>
            <a:pPr>
              <a:defRPr/>
            </a:pPr>
            <a:fld id="{DFE3F46E-F512-4DA2-A0E4-5920593B2E7C}" type="slidenum">
              <a:rPr lang="de-DE" altLang="de-DE"/>
              <a:pPr>
                <a:defRPr/>
              </a:pPr>
              <a:t>‹Nr.›</a:t>
            </a:fld>
            <a:endParaRPr lang="de-DE" altLang="de-DE"/>
          </a:p>
        </p:txBody>
      </p:sp>
    </p:spTree>
    <p:extLst>
      <p:ext uri="{BB962C8B-B14F-4D97-AF65-F5344CB8AC3E}">
        <p14:creationId xmlns:p14="http://schemas.microsoft.com/office/powerpoint/2010/main" val="3343304388"/>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6" name="Rectangle 155"/>
          <p:cNvSpPr>
            <a:spLocks noGrp="1" noChangeArrowheads="1"/>
          </p:cNvSpPr>
          <p:nvPr>
            <p:ph type="ftr" sz="quarter" idx="11"/>
          </p:nvPr>
        </p:nvSpPr>
        <p:spPr>
          <a:ln/>
        </p:spPr>
        <p:txBody>
          <a:bodyPr/>
          <a:lstStyle>
            <a:lvl1pPr>
              <a:defRPr/>
            </a:lvl1pPr>
          </a:lstStyle>
          <a:p>
            <a:pPr>
              <a:defRPr/>
            </a:pPr>
            <a:endParaRPr lang="de-DE"/>
          </a:p>
        </p:txBody>
      </p:sp>
      <p:sp>
        <p:nvSpPr>
          <p:cNvPr id="7" name="Rectangle 156"/>
          <p:cNvSpPr>
            <a:spLocks noGrp="1" noChangeArrowheads="1"/>
          </p:cNvSpPr>
          <p:nvPr>
            <p:ph type="sldNum" sz="quarter" idx="12"/>
          </p:nvPr>
        </p:nvSpPr>
        <p:spPr/>
        <p:txBody>
          <a:bodyPr/>
          <a:lstStyle>
            <a:lvl1pPr>
              <a:defRPr/>
            </a:lvl1pPr>
          </a:lstStyle>
          <a:p>
            <a:pPr>
              <a:defRPr/>
            </a:pPr>
            <a:fld id="{722FC6A5-9F9C-415F-A12E-E34969316E92}" type="slidenum">
              <a:rPr lang="de-DE" altLang="de-DE"/>
              <a:pPr>
                <a:defRPr/>
              </a:pPr>
              <a:t>‹Nr.›</a:t>
            </a:fld>
            <a:endParaRPr lang="de-DE" altLang="de-DE"/>
          </a:p>
        </p:txBody>
      </p:sp>
    </p:spTree>
    <p:extLst>
      <p:ext uri="{BB962C8B-B14F-4D97-AF65-F5344CB8AC3E}">
        <p14:creationId xmlns:p14="http://schemas.microsoft.com/office/powerpoint/2010/main" val="185460578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5" name="Rectangle 155"/>
          <p:cNvSpPr>
            <a:spLocks noGrp="1" noChangeArrowheads="1"/>
          </p:cNvSpPr>
          <p:nvPr>
            <p:ph type="ftr" sz="quarter" idx="11"/>
          </p:nvPr>
        </p:nvSpPr>
        <p:spPr>
          <a:ln/>
        </p:spPr>
        <p:txBody>
          <a:bodyPr/>
          <a:lstStyle>
            <a:lvl1pPr>
              <a:defRPr/>
            </a:lvl1pPr>
          </a:lstStyle>
          <a:p>
            <a:pPr>
              <a:defRPr/>
            </a:pPr>
            <a:endParaRPr lang="de-DE"/>
          </a:p>
        </p:txBody>
      </p:sp>
      <p:sp>
        <p:nvSpPr>
          <p:cNvPr id="6" name="Rectangle 156"/>
          <p:cNvSpPr>
            <a:spLocks noGrp="1" noChangeArrowheads="1"/>
          </p:cNvSpPr>
          <p:nvPr>
            <p:ph type="sldNum" sz="quarter" idx="12"/>
          </p:nvPr>
        </p:nvSpPr>
        <p:spPr/>
        <p:txBody>
          <a:bodyPr/>
          <a:lstStyle>
            <a:lvl1pPr>
              <a:defRPr/>
            </a:lvl1pPr>
          </a:lstStyle>
          <a:p>
            <a:pPr>
              <a:defRPr/>
            </a:pPr>
            <a:fld id="{2E71507B-2F72-466F-8037-CF3126F0CEC3}" type="slidenum">
              <a:rPr lang="de-DE" altLang="de-DE"/>
              <a:pPr>
                <a:defRPr/>
              </a:pPr>
              <a:t>‹Nr.›</a:t>
            </a:fld>
            <a:endParaRPr lang="de-DE" altLang="de-DE"/>
          </a:p>
        </p:txBody>
      </p:sp>
    </p:spTree>
    <p:extLst>
      <p:ext uri="{BB962C8B-B14F-4D97-AF65-F5344CB8AC3E}">
        <p14:creationId xmlns:p14="http://schemas.microsoft.com/office/powerpoint/2010/main" val="3341146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707188" y="228600"/>
            <a:ext cx="2135187" cy="58705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301625" y="228600"/>
            <a:ext cx="6253163" cy="5870575"/>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5" name="Rectangle 155"/>
          <p:cNvSpPr>
            <a:spLocks noGrp="1" noChangeArrowheads="1"/>
          </p:cNvSpPr>
          <p:nvPr>
            <p:ph type="ftr" sz="quarter" idx="11"/>
          </p:nvPr>
        </p:nvSpPr>
        <p:spPr>
          <a:ln/>
        </p:spPr>
        <p:txBody>
          <a:bodyPr/>
          <a:lstStyle>
            <a:lvl1pPr>
              <a:defRPr/>
            </a:lvl1pPr>
          </a:lstStyle>
          <a:p>
            <a:pPr>
              <a:defRPr/>
            </a:pPr>
            <a:endParaRPr lang="de-DE"/>
          </a:p>
        </p:txBody>
      </p:sp>
      <p:sp>
        <p:nvSpPr>
          <p:cNvPr id="6" name="Rectangle 156"/>
          <p:cNvSpPr>
            <a:spLocks noGrp="1" noChangeArrowheads="1"/>
          </p:cNvSpPr>
          <p:nvPr>
            <p:ph type="sldNum" sz="quarter" idx="12"/>
          </p:nvPr>
        </p:nvSpPr>
        <p:spPr/>
        <p:txBody>
          <a:bodyPr/>
          <a:lstStyle>
            <a:lvl1pPr>
              <a:defRPr/>
            </a:lvl1pPr>
          </a:lstStyle>
          <a:p>
            <a:pPr>
              <a:defRPr/>
            </a:pPr>
            <a:fld id="{8A317F14-F4ED-4738-B6B5-85199D5BDD30}" type="slidenum">
              <a:rPr lang="de-DE" altLang="de-DE"/>
              <a:pPr>
                <a:defRPr/>
              </a:pPr>
              <a:t>‹Nr.›</a:t>
            </a:fld>
            <a:endParaRPr lang="de-DE" altLang="de-DE"/>
          </a:p>
        </p:txBody>
      </p:sp>
    </p:spTree>
    <p:extLst>
      <p:ext uri="{BB962C8B-B14F-4D97-AF65-F5344CB8AC3E}">
        <p14:creationId xmlns:p14="http://schemas.microsoft.com/office/powerpoint/2010/main" val="400239924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Chart" preserve="1">
  <p:cSld name="Titel, Text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301625" y="228600"/>
            <a:ext cx="8540750" cy="1143000"/>
          </a:xfrm>
        </p:spPr>
        <p:txBody>
          <a:bodyPr/>
          <a:lstStyle/>
          <a:p>
            <a:r>
              <a:rPr lang="de-DE"/>
              <a:t>Titelmasterformat durch Klicken bearbeiten</a:t>
            </a:r>
          </a:p>
        </p:txBody>
      </p:sp>
      <p:sp>
        <p:nvSpPr>
          <p:cNvPr id="3" name="Textplatzhalter 2"/>
          <p:cNvSpPr>
            <a:spLocks noGrp="1"/>
          </p:cNvSpPr>
          <p:nvPr>
            <p:ph type="body" sz="half" idx="1"/>
          </p:nvPr>
        </p:nvSpPr>
        <p:spPr>
          <a:xfrm>
            <a:off x="301625" y="1600200"/>
            <a:ext cx="4194175" cy="4498975"/>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iagrammplatzhalter 3"/>
          <p:cNvSpPr>
            <a:spLocks noGrp="1"/>
          </p:cNvSpPr>
          <p:nvPr>
            <p:ph type="chart" sz="half" idx="2"/>
          </p:nvPr>
        </p:nvSpPr>
        <p:spPr>
          <a:xfrm>
            <a:off x="4648200" y="1600200"/>
            <a:ext cx="4194175" cy="4498975"/>
          </a:xfrm>
        </p:spPr>
        <p:txBody>
          <a:bodyPr/>
          <a:lstStyle/>
          <a:p>
            <a:pPr lvl="0"/>
            <a:endParaRPr lang="de-DE" noProof="0"/>
          </a:p>
        </p:txBody>
      </p:sp>
      <p:sp>
        <p:nvSpPr>
          <p:cNvPr id="5"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6" name="Rectangle 155"/>
          <p:cNvSpPr>
            <a:spLocks noGrp="1" noChangeArrowheads="1"/>
          </p:cNvSpPr>
          <p:nvPr>
            <p:ph type="ftr" sz="quarter" idx="11"/>
          </p:nvPr>
        </p:nvSpPr>
        <p:spPr>
          <a:ln/>
        </p:spPr>
        <p:txBody>
          <a:bodyPr/>
          <a:lstStyle>
            <a:lvl1pPr>
              <a:defRPr/>
            </a:lvl1pPr>
          </a:lstStyle>
          <a:p>
            <a:pPr>
              <a:defRPr/>
            </a:pPr>
            <a:endParaRPr lang="de-DE"/>
          </a:p>
        </p:txBody>
      </p:sp>
      <p:sp>
        <p:nvSpPr>
          <p:cNvPr id="7" name="Rectangle 156"/>
          <p:cNvSpPr>
            <a:spLocks noGrp="1" noChangeArrowheads="1"/>
          </p:cNvSpPr>
          <p:nvPr>
            <p:ph type="sldNum" sz="quarter" idx="12"/>
          </p:nvPr>
        </p:nvSpPr>
        <p:spPr/>
        <p:txBody>
          <a:bodyPr/>
          <a:lstStyle>
            <a:lvl1pPr>
              <a:defRPr/>
            </a:lvl1pPr>
          </a:lstStyle>
          <a:p>
            <a:pPr>
              <a:defRPr/>
            </a:pPr>
            <a:fld id="{E80D137C-CFA3-4EB9-ABDA-C1FAD2C34201}" type="slidenum">
              <a:rPr lang="de-DE" altLang="de-DE"/>
              <a:pPr>
                <a:defRPr/>
              </a:pPr>
              <a:t>‹Nr.›</a:t>
            </a:fld>
            <a:endParaRPr lang="de-DE" altLang="de-DE"/>
          </a:p>
        </p:txBody>
      </p:sp>
    </p:spTree>
    <p:extLst>
      <p:ext uri="{BB962C8B-B14F-4D97-AF65-F5344CB8AC3E}">
        <p14:creationId xmlns:p14="http://schemas.microsoft.com/office/powerpoint/2010/main" val="3040053321"/>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ClipArt" preserve="1">
  <p:cSld name="Titel, Text und ClipArt">
    <p:spTree>
      <p:nvGrpSpPr>
        <p:cNvPr id="1" name=""/>
        <p:cNvGrpSpPr/>
        <p:nvPr/>
      </p:nvGrpSpPr>
      <p:grpSpPr>
        <a:xfrm>
          <a:off x="0" y="0"/>
          <a:ext cx="0" cy="0"/>
          <a:chOff x="0" y="0"/>
          <a:chExt cx="0" cy="0"/>
        </a:xfrm>
      </p:grpSpPr>
      <p:sp>
        <p:nvSpPr>
          <p:cNvPr id="2" name="Titel 1"/>
          <p:cNvSpPr>
            <a:spLocks noGrp="1"/>
          </p:cNvSpPr>
          <p:nvPr>
            <p:ph type="title"/>
          </p:nvPr>
        </p:nvSpPr>
        <p:spPr>
          <a:xfrm>
            <a:off x="301625" y="228600"/>
            <a:ext cx="8540750" cy="1143000"/>
          </a:xfrm>
        </p:spPr>
        <p:txBody>
          <a:bodyPr/>
          <a:lstStyle/>
          <a:p>
            <a:r>
              <a:rPr lang="de-DE"/>
              <a:t>Titelmasterformat durch Klicken bearbeiten</a:t>
            </a:r>
          </a:p>
        </p:txBody>
      </p:sp>
      <p:sp>
        <p:nvSpPr>
          <p:cNvPr id="3" name="Textplatzhalter 2"/>
          <p:cNvSpPr>
            <a:spLocks noGrp="1"/>
          </p:cNvSpPr>
          <p:nvPr>
            <p:ph type="body" sz="half" idx="1"/>
          </p:nvPr>
        </p:nvSpPr>
        <p:spPr>
          <a:xfrm>
            <a:off x="301625" y="1600200"/>
            <a:ext cx="4194175" cy="4498975"/>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ClipArt-Platzhalter 3"/>
          <p:cNvSpPr>
            <a:spLocks noGrp="1"/>
          </p:cNvSpPr>
          <p:nvPr>
            <p:ph type="clipArt" sz="half" idx="2"/>
          </p:nvPr>
        </p:nvSpPr>
        <p:spPr>
          <a:xfrm>
            <a:off x="4648200" y="1600200"/>
            <a:ext cx="4194175" cy="4498975"/>
          </a:xfrm>
        </p:spPr>
        <p:txBody>
          <a:bodyPr/>
          <a:lstStyle/>
          <a:p>
            <a:pPr lvl="0"/>
            <a:endParaRPr lang="de-DE" noProof="0"/>
          </a:p>
        </p:txBody>
      </p:sp>
      <p:sp>
        <p:nvSpPr>
          <p:cNvPr id="5"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6" name="Rectangle 155"/>
          <p:cNvSpPr>
            <a:spLocks noGrp="1" noChangeArrowheads="1"/>
          </p:cNvSpPr>
          <p:nvPr>
            <p:ph type="ftr" sz="quarter" idx="11"/>
          </p:nvPr>
        </p:nvSpPr>
        <p:spPr>
          <a:ln/>
        </p:spPr>
        <p:txBody>
          <a:bodyPr/>
          <a:lstStyle>
            <a:lvl1pPr>
              <a:defRPr/>
            </a:lvl1pPr>
          </a:lstStyle>
          <a:p>
            <a:pPr>
              <a:defRPr/>
            </a:pPr>
            <a:endParaRPr lang="de-DE"/>
          </a:p>
        </p:txBody>
      </p:sp>
      <p:sp>
        <p:nvSpPr>
          <p:cNvPr id="7" name="Rectangle 156"/>
          <p:cNvSpPr>
            <a:spLocks noGrp="1" noChangeArrowheads="1"/>
          </p:cNvSpPr>
          <p:nvPr>
            <p:ph type="sldNum" sz="quarter" idx="12"/>
          </p:nvPr>
        </p:nvSpPr>
        <p:spPr/>
        <p:txBody>
          <a:bodyPr/>
          <a:lstStyle>
            <a:lvl1pPr>
              <a:defRPr/>
            </a:lvl1pPr>
          </a:lstStyle>
          <a:p>
            <a:pPr>
              <a:defRPr/>
            </a:pPr>
            <a:fld id="{D867C786-8FA9-4F27-9154-8EECE375DE17}" type="slidenum">
              <a:rPr lang="de-DE" altLang="de-DE"/>
              <a:pPr>
                <a:defRPr/>
              </a:pPr>
              <a:t>‹Nr.›</a:t>
            </a:fld>
            <a:endParaRPr lang="de-DE" altLang="de-DE"/>
          </a:p>
        </p:txBody>
      </p:sp>
    </p:spTree>
    <p:extLst>
      <p:ext uri="{BB962C8B-B14F-4D97-AF65-F5344CB8AC3E}">
        <p14:creationId xmlns:p14="http://schemas.microsoft.com/office/powerpoint/2010/main" val="119776493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301625" y="228600"/>
            <a:ext cx="8540750" cy="5870575"/>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3" name="Rectangle 154"/>
          <p:cNvSpPr>
            <a:spLocks noGrp="1" noChangeArrowheads="1"/>
          </p:cNvSpPr>
          <p:nvPr>
            <p:ph type="dt" sz="half" idx="10"/>
          </p:nvPr>
        </p:nvSpPr>
        <p:spPr>
          <a:ln/>
        </p:spPr>
        <p:txBody>
          <a:bodyPr/>
          <a:lstStyle>
            <a:lvl1pPr>
              <a:defRPr/>
            </a:lvl1pPr>
          </a:lstStyle>
          <a:p>
            <a:pPr>
              <a:defRPr/>
            </a:pPr>
            <a:r>
              <a:rPr lang="de-DE"/>
              <a:t>F-TH-VU  Stand 01.07.2015</a:t>
            </a:r>
          </a:p>
        </p:txBody>
      </p:sp>
      <p:sp>
        <p:nvSpPr>
          <p:cNvPr id="4" name="Rectangle 155"/>
          <p:cNvSpPr>
            <a:spLocks noGrp="1" noChangeArrowheads="1"/>
          </p:cNvSpPr>
          <p:nvPr>
            <p:ph type="ftr" sz="quarter" idx="11"/>
          </p:nvPr>
        </p:nvSpPr>
        <p:spPr>
          <a:ln/>
        </p:spPr>
        <p:txBody>
          <a:bodyPr/>
          <a:lstStyle>
            <a:lvl1pPr>
              <a:defRPr/>
            </a:lvl1pPr>
          </a:lstStyle>
          <a:p>
            <a:pPr>
              <a:defRPr/>
            </a:pPr>
            <a:endParaRPr lang="de-DE"/>
          </a:p>
        </p:txBody>
      </p:sp>
      <p:sp>
        <p:nvSpPr>
          <p:cNvPr id="5" name="Rectangle 156"/>
          <p:cNvSpPr>
            <a:spLocks noGrp="1" noChangeArrowheads="1"/>
          </p:cNvSpPr>
          <p:nvPr>
            <p:ph type="sldNum" sz="quarter" idx="12"/>
          </p:nvPr>
        </p:nvSpPr>
        <p:spPr/>
        <p:txBody>
          <a:bodyPr/>
          <a:lstStyle>
            <a:lvl1pPr>
              <a:defRPr/>
            </a:lvl1pPr>
          </a:lstStyle>
          <a:p>
            <a:pPr>
              <a:defRPr/>
            </a:pPr>
            <a:fld id="{CD586B53-7F74-4243-885A-B6AB2899A808}" type="slidenum">
              <a:rPr lang="de-DE" altLang="de-DE"/>
              <a:pPr>
                <a:defRPr/>
              </a:pPr>
              <a:t>‹Nr.›</a:t>
            </a:fld>
            <a:endParaRPr lang="de-DE" altLang="de-DE"/>
          </a:p>
        </p:txBody>
      </p:sp>
    </p:spTree>
    <p:extLst>
      <p:ext uri="{BB962C8B-B14F-4D97-AF65-F5344CB8AC3E}">
        <p14:creationId xmlns:p14="http://schemas.microsoft.com/office/powerpoint/2010/main" val="244104773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Line 4"/>
          <p:cNvSpPr>
            <a:spLocks noChangeShapeType="1"/>
          </p:cNvSpPr>
          <p:nvPr/>
        </p:nvSpPr>
        <p:spPr bwMode="auto">
          <a:xfrm>
            <a:off x="492125" y="6477000"/>
            <a:ext cx="8229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de-DE"/>
          </a:p>
        </p:txBody>
      </p:sp>
      <p:pic>
        <p:nvPicPr>
          <p:cNvPr id="1027" name="Picture 5" descr="HLFS"/>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7502525" y="0"/>
            <a:ext cx="1641475"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7"/>
          <p:cNvSpPr>
            <a:spLocks noGrp="1" noChangeArrowheads="1"/>
          </p:cNvSpPr>
          <p:nvPr>
            <p:ph type="title"/>
          </p:nvPr>
        </p:nvSpPr>
        <p:spPr bwMode="auto">
          <a:xfrm>
            <a:off x="395288" y="115888"/>
            <a:ext cx="44323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de-DE"/>
              <a:t>E N T W U R F </a:t>
            </a:r>
          </a:p>
        </p:txBody>
      </p:sp>
      <p:sp>
        <p:nvSpPr>
          <p:cNvPr id="6" name="Rectangle 156"/>
          <p:cNvSpPr>
            <a:spLocks noGrp="1" noChangeArrowheads="1"/>
          </p:cNvSpPr>
          <p:nvPr>
            <p:ph type="sldNum" sz="quarter" idx="4"/>
          </p:nvPr>
        </p:nvSpPr>
        <p:spPr>
          <a:xfrm>
            <a:off x="6675438" y="6534150"/>
            <a:ext cx="2289175" cy="207963"/>
          </a:xfrm>
          <a:prstGeom prst="rect">
            <a:avLst/>
          </a:prstGeom>
          <a:ln/>
        </p:spPr>
        <p:txBody>
          <a:bodyPr vert="horz" wrap="square" lIns="91440" tIns="45720" rIns="91440" bIns="45720" numCol="1" anchor="t" anchorCtr="0" compatLnSpc="1">
            <a:prstTxWarp prst="textNoShape">
              <a:avLst/>
            </a:prstTxWarp>
          </a:bodyPr>
          <a:lstStyle>
            <a:lvl1pPr algn="r">
              <a:defRPr sz="1000"/>
            </a:lvl1pPr>
          </a:lstStyle>
          <a:p>
            <a:pPr>
              <a:defRPr/>
            </a:pPr>
            <a:fld id="{EB138398-0516-45B6-80DB-D52D072D334E}" type="slidenum">
              <a:rPr lang="de-DE" altLang="de-DE"/>
              <a:pPr>
                <a:defRPr/>
              </a:pPr>
              <a:t>‹Nr.›</a:t>
            </a:fld>
            <a:endParaRPr lang="de-DE" altLang="de-DE"/>
          </a:p>
        </p:txBody>
      </p:sp>
    </p:spTree>
  </p:cSld>
  <p:clrMap bg1="lt1" tx1="dk1" bg2="lt2" tx2="dk2" accent1="accent1" accent2="accent2" accent3="accent3" accent4="accent4" accent5="accent5" accent6="accent6" hlink="hlink" folHlink="folHlink"/>
  <p:sldLayoutIdLst>
    <p:sldLayoutId id="2147485753" r:id="rId1"/>
    <p:sldLayoutId id="2147485730" r:id="rId2"/>
    <p:sldLayoutId id="2147485731" r:id="rId3"/>
    <p:sldLayoutId id="2147485732" r:id="rId4"/>
    <p:sldLayoutId id="2147485733" r:id="rId5"/>
    <p:sldLayoutId id="2147485734" r:id="rId6"/>
    <p:sldLayoutId id="2147485735" r:id="rId7"/>
    <p:sldLayoutId id="2147485736" r:id="rId8"/>
    <p:sldLayoutId id="2147485737" r:id="rId9"/>
    <p:sldLayoutId id="2147485738" r:id="rId10"/>
    <p:sldLayoutId id="2147485739" r:id="rId11"/>
  </p:sldLayoutIdLst>
  <p:transition/>
  <p:hf hdr="0" ftr="0"/>
  <p:txStyles>
    <p:titleStyle>
      <a:lvl1pPr algn="l" defTabSz="957263" rtl="0" eaLnBrk="0" fontAlgn="base" hangingPunct="0">
        <a:spcBef>
          <a:spcPct val="0"/>
        </a:spcBef>
        <a:spcAft>
          <a:spcPct val="0"/>
        </a:spcAft>
        <a:defRPr sz="1400" b="1">
          <a:solidFill>
            <a:schemeClr val="tx2"/>
          </a:solidFill>
          <a:latin typeface="+mj-lt"/>
          <a:ea typeface="+mj-ea"/>
          <a:cs typeface="+mj-cs"/>
        </a:defRPr>
      </a:lvl1pPr>
      <a:lvl2pPr algn="l" defTabSz="957263" rtl="0" eaLnBrk="0" fontAlgn="base" hangingPunct="0">
        <a:spcBef>
          <a:spcPct val="0"/>
        </a:spcBef>
        <a:spcAft>
          <a:spcPct val="0"/>
        </a:spcAft>
        <a:defRPr sz="1400" b="1">
          <a:solidFill>
            <a:schemeClr val="tx2"/>
          </a:solidFill>
          <a:latin typeface="Arial" charset="0"/>
        </a:defRPr>
      </a:lvl2pPr>
      <a:lvl3pPr algn="l" defTabSz="957263" rtl="0" eaLnBrk="0" fontAlgn="base" hangingPunct="0">
        <a:spcBef>
          <a:spcPct val="0"/>
        </a:spcBef>
        <a:spcAft>
          <a:spcPct val="0"/>
        </a:spcAft>
        <a:defRPr sz="1400" b="1">
          <a:solidFill>
            <a:schemeClr val="tx2"/>
          </a:solidFill>
          <a:latin typeface="Arial" charset="0"/>
        </a:defRPr>
      </a:lvl3pPr>
      <a:lvl4pPr algn="l" defTabSz="957263" rtl="0" eaLnBrk="0" fontAlgn="base" hangingPunct="0">
        <a:spcBef>
          <a:spcPct val="0"/>
        </a:spcBef>
        <a:spcAft>
          <a:spcPct val="0"/>
        </a:spcAft>
        <a:defRPr sz="1400" b="1">
          <a:solidFill>
            <a:schemeClr val="tx2"/>
          </a:solidFill>
          <a:latin typeface="Arial" charset="0"/>
        </a:defRPr>
      </a:lvl4pPr>
      <a:lvl5pPr algn="l" defTabSz="957263" rtl="0" eaLnBrk="0" fontAlgn="base" hangingPunct="0">
        <a:spcBef>
          <a:spcPct val="0"/>
        </a:spcBef>
        <a:spcAft>
          <a:spcPct val="0"/>
        </a:spcAft>
        <a:defRPr sz="1400" b="1">
          <a:solidFill>
            <a:schemeClr val="tx2"/>
          </a:solidFill>
          <a:latin typeface="Arial" charset="0"/>
        </a:defRPr>
      </a:lvl5pPr>
      <a:lvl6pPr marL="457200" algn="l" defTabSz="957263" rtl="0" eaLnBrk="0" fontAlgn="base" hangingPunct="0">
        <a:spcBef>
          <a:spcPct val="0"/>
        </a:spcBef>
        <a:spcAft>
          <a:spcPct val="0"/>
        </a:spcAft>
        <a:defRPr sz="1400" b="1">
          <a:solidFill>
            <a:schemeClr val="tx2"/>
          </a:solidFill>
          <a:latin typeface="Arial" charset="0"/>
        </a:defRPr>
      </a:lvl6pPr>
      <a:lvl7pPr marL="914400" algn="l" defTabSz="957263" rtl="0" eaLnBrk="0" fontAlgn="base" hangingPunct="0">
        <a:spcBef>
          <a:spcPct val="0"/>
        </a:spcBef>
        <a:spcAft>
          <a:spcPct val="0"/>
        </a:spcAft>
        <a:defRPr sz="1400" b="1">
          <a:solidFill>
            <a:schemeClr val="tx2"/>
          </a:solidFill>
          <a:latin typeface="Arial" charset="0"/>
        </a:defRPr>
      </a:lvl7pPr>
      <a:lvl8pPr marL="1371600" algn="l" defTabSz="957263" rtl="0" eaLnBrk="0" fontAlgn="base" hangingPunct="0">
        <a:spcBef>
          <a:spcPct val="0"/>
        </a:spcBef>
        <a:spcAft>
          <a:spcPct val="0"/>
        </a:spcAft>
        <a:defRPr sz="1400" b="1">
          <a:solidFill>
            <a:schemeClr val="tx2"/>
          </a:solidFill>
          <a:latin typeface="Arial" charset="0"/>
        </a:defRPr>
      </a:lvl8pPr>
      <a:lvl9pPr marL="1828800" algn="l" defTabSz="957263" rtl="0" eaLnBrk="0" fontAlgn="base" hangingPunct="0">
        <a:spcBef>
          <a:spcPct val="0"/>
        </a:spcBef>
        <a:spcAft>
          <a:spcPct val="0"/>
        </a:spcAft>
        <a:defRPr sz="1400" b="1">
          <a:solidFill>
            <a:schemeClr val="tx2"/>
          </a:solidFill>
          <a:latin typeface="Arial" charset="0"/>
        </a:defRPr>
      </a:lvl9pPr>
    </p:titleStyle>
    <p:bodyStyle>
      <a:lvl1pPr marL="358775" indent="-358775" algn="l" defTabSz="957263" rtl="0" eaLnBrk="0" fontAlgn="base" hangingPunct="0">
        <a:spcBef>
          <a:spcPct val="20000"/>
        </a:spcBef>
        <a:spcAft>
          <a:spcPct val="0"/>
        </a:spcAft>
        <a:buChar char="•"/>
        <a:defRPr sz="3400">
          <a:solidFill>
            <a:schemeClr val="tx1"/>
          </a:solidFill>
          <a:latin typeface="+mn-lt"/>
          <a:ea typeface="+mn-ea"/>
          <a:cs typeface="+mn-cs"/>
        </a:defRPr>
      </a:lvl1pPr>
      <a:lvl2pPr marL="777875" indent="-298450" algn="l" defTabSz="957263" rtl="0" eaLnBrk="0" fontAlgn="base" hangingPunct="0">
        <a:spcBef>
          <a:spcPct val="20000"/>
        </a:spcBef>
        <a:spcAft>
          <a:spcPct val="0"/>
        </a:spcAft>
        <a:buChar char="–"/>
        <a:defRPr sz="2900">
          <a:solidFill>
            <a:schemeClr val="tx1"/>
          </a:solidFill>
          <a:latin typeface="+mn-lt"/>
        </a:defRPr>
      </a:lvl2pPr>
      <a:lvl3pPr marL="1196975" indent="-239713" algn="l" defTabSz="957263" rtl="0" eaLnBrk="0" fontAlgn="base" hangingPunct="0">
        <a:spcBef>
          <a:spcPct val="20000"/>
        </a:spcBef>
        <a:spcAft>
          <a:spcPct val="0"/>
        </a:spcAft>
        <a:buChar char="•"/>
        <a:defRPr sz="2500">
          <a:solidFill>
            <a:schemeClr val="tx1"/>
          </a:solidFill>
          <a:latin typeface="+mn-lt"/>
        </a:defRPr>
      </a:lvl3pPr>
      <a:lvl4pPr marL="1676400" indent="-239713" algn="l" defTabSz="957263" rtl="0" eaLnBrk="0" fontAlgn="base" hangingPunct="0">
        <a:spcBef>
          <a:spcPct val="20000"/>
        </a:spcBef>
        <a:spcAft>
          <a:spcPct val="0"/>
        </a:spcAft>
        <a:buChar char="–"/>
        <a:defRPr sz="2000">
          <a:solidFill>
            <a:schemeClr val="tx1"/>
          </a:solidFill>
          <a:latin typeface="+mn-lt"/>
        </a:defRPr>
      </a:lvl4pPr>
      <a:lvl5pPr marL="2155825" indent="-239713" algn="l" defTabSz="957263" rtl="0" eaLnBrk="0" fontAlgn="base" hangingPunct="0">
        <a:spcBef>
          <a:spcPct val="20000"/>
        </a:spcBef>
        <a:spcAft>
          <a:spcPct val="0"/>
        </a:spcAft>
        <a:buChar char="»"/>
        <a:defRPr sz="2000">
          <a:solidFill>
            <a:schemeClr val="tx1"/>
          </a:solidFill>
          <a:latin typeface="+mn-lt"/>
        </a:defRPr>
      </a:lvl5pPr>
      <a:lvl6pPr marL="2613025" indent="-239713" algn="l" defTabSz="957263" rtl="0" eaLnBrk="0" fontAlgn="base" hangingPunct="0">
        <a:spcBef>
          <a:spcPct val="20000"/>
        </a:spcBef>
        <a:spcAft>
          <a:spcPct val="0"/>
        </a:spcAft>
        <a:buChar char="»"/>
        <a:defRPr sz="2000">
          <a:solidFill>
            <a:schemeClr val="tx1"/>
          </a:solidFill>
          <a:latin typeface="+mn-lt"/>
        </a:defRPr>
      </a:lvl6pPr>
      <a:lvl7pPr marL="3070225" indent="-239713" algn="l" defTabSz="957263" rtl="0" eaLnBrk="0" fontAlgn="base" hangingPunct="0">
        <a:spcBef>
          <a:spcPct val="20000"/>
        </a:spcBef>
        <a:spcAft>
          <a:spcPct val="0"/>
        </a:spcAft>
        <a:buChar char="»"/>
        <a:defRPr sz="2000">
          <a:solidFill>
            <a:schemeClr val="tx1"/>
          </a:solidFill>
          <a:latin typeface="+mn-lt"/>
        </a:defRPr>
      </a:lvl7pPr>
      <a:lvl8pPr marL="3527425" indent="-239713" algn="l" defTabSz="957263" rtl="0" eaLnBrk="0" fontAlgn="base" hangingPunct="0">
        <a:spcBef>
          <a:spcPct val="20000"/>
        </a:spcBef>
        <a:spcAft>
          <a:spcPct val="0"/>
        </a:spcAft>
        <a:buChar char="»"/>
        <a:defRPr sz="2000">
          <a:solidFill>
            <a:schemeClr val="tx1"/>
          </a:solidFill>
          <a:latin typeface="+mn-lt"/>
        </a:defRPr>
      </a:lvl8pPr>
      <a:lvl9pPr marL="3984625" indent="-239713" algn="l" defTabSz="957263" rtl="0" eaLnBrk="0" fontAlgn="base" hangingPunct="0">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06777" name="Rectangle 153"/>
          <p:cNvSpPr>
            <a:spLocks noGrp="1" noRot="1" noChangeArrowheads="1"/>
          </p:cNvSpPr>
          <p:nvPr>
            <p:ph type="title"/>
          </p:nvPr>
        </p:nvSpPr>
        <p:spPr bwMode="auto">
          <a:xfrm>
            <a:off x="301625" y="228600"/>
            <a:ext cx="854075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DE"/>
              <a:t>Titelmasterformat durch Klicken bearbeiten</a:t>
            </a:r>
          </a:p>
        </p:txBody>
      </p:sp>
      <p:sp>
        <p:nvSpPr>
          <p:cNvPr id="1306778" name="Rectangle 154"/>
          <p:cNvSpPr>
            <a:spLocks noGrp="1" noChangeArrowheads="1"/>
          </p:cNvSpPr>
          <p:nvPr>
            <p:ph type="dt" sz="half" idx="2"/>
          </p:nvPr>
        </p:nvSpPr>
        <p:spPr bwMode="auto">
          <a:xfrm>
            <a:off x="179388" y="6534150"/>
            <a:ext cx="2289175" cy="207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Arial" charset="0"/>
              </a:defRPr>
            </a:lvl1pPr>
          </a:lstStyle>
          <a:p>
            <a:pPr>
              <a:defRPr/>
            </a:pPr>
            <a:r>
              <a:rPr lang="de-DE"/>
              <a:t>F-TH-VU  Stand 01.07.2015</a:t>
            </a:r>
          </a:p>
        </p:txBody>
      </p:sp>
      <p:sp>
        <p:nvSpPr>
          <p:cNvPr id="1306779" name="Rectangle 155"/>
          <p:cNvSpPr>
            <a:spLocks noGrp="1" noChangeArrowheads="1"/>
          </p:cNvSpPr>
          <p:nvPr>
            <p:ph type="ftr" sz="quarter" idx="3"/>
          </p:nvPr>
        </p:nvSpPr>
        <p:spPr bwMode="auto">
          <a:xfrm>
            <a:off x="3124200" y="6534150"/>
            <a:ext cx="2895600" cy="207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Arial" charset="0"/>
              </a:defRPr>
            </a:lvl1pPr>
          </a:lstStyle>
          <a:p>
            <a:pPr>
              <a:defRPr/>
            </a:pPr>
            <a:endParaRPr lang="de-DE"/>
          </a:p>
        </p:txBody>
      </p:sp>
      <p:sp>
        <p:nvSpPr>
          <p:cNvPr id="1306781" name="Rectangle 157"/>
          <p:cNvSpPr>
            <a:spLocks noGrp="1" noRot="1" noChangeArrowheads="1"/>
          </p:cNvSpPr>
          <p:nvPr>
            <p:ph type="body" idx="1"/>
          </p:nvPr>
        </p:nvSpPr>
        <p:spPr bwMode="auto">
          <a:xfrm>
            <a:off x="301625" y="1600200"/>
            <a:ext cx="8540750" cy="44989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a:p>
            <a:pPr lvl="4"/>
            <a:r>
              <a:rPr lang="de-DE" dirty="0"/>
              <a:t>Fünfte Ebene</a:t>
            </a:r>
          </a:p>
        </p:txBody>
      </p:sp>
      <p:pic>
        <p:nvPicPr>
          <p:cNvPr id="2054" name="Picture 158" descr="HLFS"/>
          <p:cNvPicPr>
            <a:picLocks noChangeAspect="1" noChangeArrowheads="1"/>
          </p:cNvPicPr>
          <p:nvPr/>
        </p:nvPicPr>
        <p:blipFill>
          <a:blip r:embed="rId16" cstate="print">
            <a:extLst>
              <a:ext uri="{28A0092B-C50C-407E-A947-70E740481C1C}">
                <a14:useLocalDpi xmlns:a14="http://schemas.microsoft.com/office/drawing/2010/main"/>
              </a:ext>
            </a:extLst>
          </a:blip>
          <a:srcRect/>
          <a:stretch>
            <a:fillRect/>
          </a:stretch>
        </p:blipFill>
        <p:spPr bwMode="auto">
          <a:xfrm>
            <a:off x="7451725" y="42863"/>
            <a:ext cx="164147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6" name="Rectangle 159"/>
          <p:cNvSpPr>
            <a:spLocks noChangeArrowheads="1"/>
          </p:cNvSpPr>
          <p:nvPr/>
        </p:nvSpPr>
        <p:spPr bwMode="auto">
          <a:xfrm>
            <a:off x="144463" y="620713"/>
            <a:ext cx="7451725" cy="73025"/>
          </a:xfrm>
          <a:prstGeom prst="rect">
            <a:avLst/>
          </a:prstGeom>
          <a:gradFill rotWithShape="0">
            <a:gsLst>
              <a:gs pos="0">
                <a:srgbClr val="FF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charset="0"/>
              </a:defRPr>
            </a:lvl1pPr>
            <a:lvl2pPr marL="742950" indent="-285750">
              <a:defRPr sz="2800">
                <a:solidFill>
                  <a:schemeClr val="tx1"/>
                </a:solidFill>
                <a:latin typeface="Arial" charset="0"/>
              </a:defRPr>
            </a:lvl2pPr>
            <a:lvl3pPr marL="1143000" indent="-228600">
              <a:defRPr sz="2800">
                <a:solidFill>
                  <a:schemeClr val="tx1"/>
                </a:solidFill>
                <a:latin typeface="Arial" charset="0"/>
              </a:defRPr>
            </a:lvl3pPr>
            <a:lvl4pPr marL="1600200" indent="-228600">
              <a:defRPr sz="2800">
                <a:solidFill>
                  <a:schemeClr val="tx1"/>
                </a:solidFill>
                <a:latin typeface="Arial" charset="0"/>
              </a:defRPr>
            </a:lvl4pPr>
            <a:lvl5pPr marL="2057400" indent="-228600">
              <a:defRPr sz="2800">
                <a:solidFill>
                  <a:schemeClr val="tx1"/>
                </a:solidFill>
                <a:latin typeface="Arial" charset="0"/>
              </a:defRPr>
            </a:lvl5pPr>
            <a:lvl6pPr marL="2514600" indent="-228600" eaLnBrk="0" fontAlgn="base" hangingPunct="0">
              <a:spcBef>
                <a:spcPct val="0"/>
              </a:spcBef>
              <a:spcAft>
                <a:spcPct val="0"/>
              </a:spcAft>
              <a:defRPr sz="2800">
                <a:solidFill>
                  <a:schemeClr val="tx1"/>
                </a:solidFill>
                <a:latin typeface="Arial" charset="0"/>
              </a:defRPr>
            </a:lvl6pPr>
            <a:lvl7pPr marL="2971800" indent="-228600" eaLnBrk="0" fontAlgn="base" hangingPunct="0">
              <a:spcBef>
                <a:spcPct val="0"/>
              </a:spcBef>
              <a:spcAft>
                <a:spcPct val="0"/>
              </a:spcAft>
              <a:defRPr sz="2800">
                <a:solidFill>
                  <a:schemeClr val="tx1"/>
                </a:solidFill>
                <a:latin typeface="Arial" charset="0"/>
              </a:defRPr>
            </a:lvl7pPr>
            <a:lvl8pPr marL="3429000" indent="-228600" eaLnBrk="0" fontAlgn="base" hangingPunct="0">
              <a:spcBef>
                <a:spcPct val="0"/>
              </a:spcBef>
              <a:spcAft>
                <a:spcPct val="0"/>
              </a:spcAft>
              <a:defRPr sz="2800">
                <a:solidFill>
                  <a:schemeClr val="tx1"/>
                </a:solidFill>
                <a:latin typeface="Arial" charset="0"/>
              </a:defRPr>
            </a:lvl8pPr>
            <a:lvl9pPr marL="3886200" indent="-228600" eaLnBrk="0" fontAlgn="base" hangingPunct="0">
              <a:spcBef>
                <a:spcPct val="0"/>
              </a:spcBef>
              <a:spcAft>
                <a:spcPct val="0"/>
              </a:spcAft>
              <a:defRPr sz="2800">
                <a:solidFill>
                  <a:schemeClr val="tx1"/>
                </a:solidFill>
                <a:latin typeface="Arial" charset="0"/>
              </a:defRPr>
            </a:lvl9pPr>
          </a:lstStyle>
          <a:p>
            <a:pPr>
              <a:defRPr/>
            </a:pPr>
            <a:endParaRPr lang="de-DE" altLang="de-DE"/>
          </a:p>
        </p:txBody>
      </p:sp>
      <p:sp>
        <p:nvSpPr>
          <p:cNvPr id="2" name="Line 160"/>
          <p:cNvSpPr>
            <a:spLocks noChangeShapeType="1"/>
          </p:cNvSpPr>
          <p:nvPr userDrawn="1"/>
        </p:nvSpPr>
        <p:spPr bwMode="auto">
          <a:xfrm>
            <a:off x="179388" y="6524625"/>
            <a:ext cx="87852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de-DE"/>
          </a:p>
        </p:txBody>
      </p:sp>
      <p:sp>
        <p:nvSpPr>
          <p:cNvPr id="12" name="Rectangle 156"/>
          <p:cNvSpPr>
            <a:spLocks noGrp="1" noChangeArrowheads="1"/>
          </p:cNvSpPr>
          <p:nvPr>
            <p:ph type="sldNum" sz="quarter" idx="4"/>
          </p:nvPr>
        </p:nvSpPr>
        <p:spPr>
          <a:xfrm>
            <a:off x="6675438" y="6534150"/>
            <a:ext cx="2289175" cy="207963"/>
          </a:xfrm>
          <a:prstGeom prst="rect">
            <a:avLst/>
          </a:prstGeom>
          <a:ln/>
        </p:spPr>
        <p:txBody>
          <a:bodyPr vert="horz" wrap="square" lIns="91440" tIns="45720" rIns="91440" bIns="45720" numCol="1" anchor="t" anchorCtr="0" compatLnSpc="1">
            <a:prstTxWarp prst="textNoShape">
              <a:avLst/>
            </a:prstTxWarp>
          </a:bodyPr>
          <a:lstStyle>
            <a:lvl1pPr algn="r">
              <a:defRPr sz="1000"/>
            </a:lvl1pPr>
          </a:lstStyle>
          <a:p>
            <a:pPr>
              <a:defRPr/>
            </a:pPr>
            <a:fld id="{C84202D9-CBEA-4780-9BCA-14AA7E3E732E}" type="slidenum">
              <a:rPr lang="de-DE" altLang="de-DE"/>
              <a:pPr>
                <a:defRPr/>
              </a:pPr>
              <a:t>‹Nr.›</a:t>
            </a:fld>
            <a:endParaRPr lang="de-DE" altLang="de-DE"/>
          </a:p>
        </p:txBody>
      </p:sp>
    </p:spTree>
  </p:cSld>
  <p:clrMap bg1="lt1" tx1="dk1" bg2="lt2" tx2="dk2" accent1="accent1" accent2="accent2" accent3="accent3" accent4="accent4" accent5="accent5" accent6="accent6" hlink="hlink" folHlink="folHlink"/>
  <p:sldLayoutIdLst>
    <p:sldLayoutId id="2147485754" r:id="rId1"/>
    <p:sldLayoutId id="2147485740" r:id="rId2"/>
    <p:sldLayoutId id="2147485741" r:id="rId3"/>
    <p:sldLayoutId id="2147485742" r:id="rId4"/>
    <p:sldLayoutId id="2147485743" r:id="rId5"/>
    <p:sldLayoutId id="2147485744" r:id="rId6"/>
    <p:sldLayoutId id="2147485745" r:id="rId7"/>
    <p:sldLayoutId id="2147485746" r:id="rId8"/>
    <p:sldLayoutId id="2147485747" r:id="rId9"/>
    <p:sldLayoutId id="2147485748" r:id="rId10"/>
    <p:sldLayoutId id="2147485749" r:id="rId11"/>
    <p:sldLayoutId id="2147485750" r:id="rId12"/>
    <p:sldLayoutId id="2147485751" r:id="rId13"/>
    <p:sldLayoutId id="2147485752" r:id="rId14"/>
  </p:sldLayoutIdLst>
  <p:transition/>
  <p:hf hdr="0" ftr="0"/>
  <p:txStyles>
    <p:titleStyle>
      <a:lvl1pPr algn="l" rtl="0" eaLnBrk="0" fontAlgn="base" hangingPunct="0">
        <a:spcBef>
          <a:spcPct val="0"/>
        </a:spcBef>
        <a:spcAft>
          <a:spcPct val="0"/>
        </a:spcAft>
        <a:defRPr sz="2400">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2400">
          <a:solidFill>
            <a:schemeClr val="tx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2400">
          <a:solidFill>
            <a:schemeClr val="tx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2400">
          <a:solidFill>
            <a:schemeClr val="tx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2400">
          <a:solidFill>
            <a:schemeClr val="tx2"/>
          </a:solidFill>
          <a:effectLst>
            <a:outerShdw blurRad="38100" dist="38100" dir="2700000" algn="tl">
              <a:srgbClr val="C0C0C0"/>
            </a:outerShdw>
          </a:effectLst>
          <a:latin typeface="Arial" charset="0"/>
        </a:defRPr>
      </a:lvl5pPr>
      <a:lvl6pPr marL="457200" algn="l" rtl="0" fontAlgn="base">
        <a:spcBef>
          <a:spcPct val="0"/>
        </a:spcBef>
        <a:spcAft>
          <a:spcPct val="0"/>
        </a:spcAft>
        <a:defRPr sz="2400">
          <a:solidFill>
            <a:schemeClr val="tx2"/>
          </a:solidFill>
          <a:effectLst>
            <a:outerShdw blurRad="38100" dist="38100" dir="2700000" algn="tl">
              <a:srgbClr val="C0C0C0"/>
            </a:outerShdw>
          </a:effectLst>
          <a:latin typeface="Arial" charset="0"/>
        </a:defRPr>
      </a:lvl6pPr>
      <a:lvl7pPr marL="914400" algn="l" rtl="0" fontAlgn="base">
        <a:spcBef>
          <a:spcPct val="0"/>
        </a:spcBef>
        <a:spcAft>
          <a:spcPct val="0"/>
        </a:spcAft>
        <a:defRPr sz="2400">
          <a:solidFill>
            <a:schemeClr val="tx2"/>
          </a:solidFill>
          <a:effectLst>
            <a:outerShdw blurRad="38100" dist="38100" dir="2700000" algn="tl">
              <a:srgbClr val="C0C0C0"/>
            </a:outerShdw>
          </a:effectLst>
          <a:latin typeface="Arial" charset="0"/>
        </a:defRPr>
      </a:lvl7pPr>
      <a:lvl8pPr marL="1371600" algn="l" rtl="0" fontAlgn="base">
        <a:spcBef>
          <a:spcPct val="0"/>
        </a:spcBef>
        <a:spcAft>
          <a:spcPct val="0"/>
        </a:spcAft>
        <a:defRPr sz="2400">
          <a:solidFill>
            <a:schemeClr val="tx2"/>
          </a:solidFill>
          <a:effectLst>
            <a:outerShdw blurRad="38100" dist="38100" dir="2700000" algn="tl">
              <a:srgbClr val="C0C0C0"/>
            </a:outerShdw>
          </a:effectLst>
          <a:latin typeface="Arial" charset="0"/>
        </a:defRPr>
      </a:lvl8pPr>
      <a:lvl9pPr marL="1828800" algn="l" rtl="0" fontAlgn="base">
        <a:spcBef>
          <a:spcPct val="0"/>
        </a:spcBef>
        <a:spcAft>
          <a:spcPct val="0"/>
        </a:spcAft>
        <a:defRPr sz="2400">
          <a:solidFill>
            <a:schemeClr val="tx2"/>
          </a:solidFill>
          <a:effectLst>
            <a:outerShdw blurRad="38100" dist="38100" dir="2700000" algn="tl">
              <a:srgbClr val="C0C0C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80000"/>
        <a:buFont typeface="Arial" panose="020B0604020202020204" pitchFamily="34" charset="0"/>
        <a:buChar char="►"/>
        <a:defRPr sz="3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folHlink"/>
        </a:buClr>
        <a:buFont typeface="Wingdings" panose="05000000000000000000" pitchFamily="2" charset="2"/>
        <a:buChar char="§"/>
        <a:defRPr sz="2800">
          <a:solidFill>
            <a:schemeClr val="tx1"/>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hlink"/>
        </a:buClr>
        <a:buSzPct val="80000"/>
        <a:buFont typeface="Arial" panose="020B0604020202020204" pitchFamily="34" charset="0"/>
        <a:buChar char="►"/>
        <a:defRPr sz="2400">
          <a:solidFill>
            <a:schemeClr val="tx1"/>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folHlink"/>
        </a:buClr>
        <a:buFont typeface="Wingdings" panose="05000000000000000000" pitchFamily="2" charset="2"/>
        <a:buChar char="§"/>
        <a:defRPr sz="2000">
          <a:solidFill>
            <a:schemeClr val="tx1"/>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effectLst>
            <a:outerShdw blurRad="38100" dist="38100" dir="2700000" algn="tl">
              <a:srgbClr val="C0C0C0"/>
            </a:outerShdw>
          </a:effectLst>
          <a:latin typeface="+mn-lt"/>
        </a:defRPr>
      </a:lvl5pPr>
      <a:lvl6pPr marL="25146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6pPr>
      <a:lvl7pPr marL="29718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7pPr>
      <a:lvl8pPr marL="34290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8pPr>
      <a:lvl9pPr marL="38862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7.xml"/><Relationship Id="rId5" Type="http://schemas.openxmlformats.org/officeDocument/2006/relationships/image" Target="../media/image16.jpe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18.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8.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8.xml"/><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8.xml"/><Relationship Id="rId4" Type="http://schemas.openxmlformats.org/officeDocument/2006/relationships/image" Target="../media/image46.jpeg"/></Relationships>
</file>

<file path=ppt/slides/_rels/slide2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descr="HLFS"/>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781175" y="693738"/>
            <a:ext cx="55816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Grp="1" noChangeArrowheads="1"/>
          </p:cNvSpPr>
          <p:nvPr>
            <p:ph type="ctrTitle"/>
          </p:nvPr>
        </p:nvSpPr>
        <p:spPr>
          <a:xfrm>
            <a:off x="395288" y="2708275"/>
            <a:ext cx="8353425" cy="2665413"/>
          </a:xfrm>
        </p:spPr>
        <p:txBody>
          <a:bodyPr/>
          <a:lstStyle/>
          <a:p>
            <a:pPr algn="ctr">
              <a:defRPr/>
            </a:pPr>
            <a:r>
              <a:rPr lang="de-DE" sz="3200" b="1" dirty="0">
                <a:effectLst>
                  <a:outerShdw blurRad="38100" dist="38100" dir="2700000" algn="tl">
                    <a:srgbClr val="000000">
                      <a:alpha val="43137"/>
                    </a:srgbClr>
                  </a:outerShdw>
                </a:effectLst>
              </a:rPr>
              <a:t>Technische Hilfeleistung -Verkehrsunfall-</a:t>
            </a:r>
            <a:br>
              <a:rPr lang="de-DE" sz="3200" b="1" dirty="0">
                <a:effectLst>
                  <a:outerShdw blurRad="38100" dist="38100" dir="2700000" algn="tl">
                    <a:srgbClr val="000000">
                      <a:alpha val="43137"/>
                    </a:srgbClr>
                  </a:outerShdw>
                </a:effectLst>
              </a:rPr>
            </a:br>
            <a:br>
              <a:rPr lang="de-DE" dirty="0"/>
            </a:br>
            <a:r>
              <a:rPr lang="de-DE" sz="3200" b="1" dirty="0">
                <a:solidFill>
                  <a:srgbClr val="0070C0"/>
                </a:solidFill>
                <a:effectLst/>
              </a:rPr>
              <a:t>„Einsatzhinweise beim Umgang mit Elektrofahrzeugen“ </a:t>
            </a:r>
            <a:br>
              <a:rPr lang="de-DE" sz="3200" b="1" dirty="0"/>
            </a:br>
            <a:endParaRPr lang="de-DE" dirty="0"/>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liennummernplatzhalter 3"/>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ECD0EBE0-8784-44E1-B9AB-DB42E66664AB}" type="slidenum">
              <a:rPr lang="de-DE" altLang="de-DE" sz="1000" smtClean="0">
                <a:latin typeface="Arial" panose="020B0604020202020204" pitchFamily="34" charset="0"/>
              </a:rPr>
              <a:pPr>
                <a:spcBef>
                  <a:spcPct val="0"/>
                </a:spcBef>
                <a:buClrTx/>
                <a:buSzTx/>
                <a:buFontTx/>
                <a:buNone/>
              </a:pPr>
              <a:t>2</a:t>
            </a:fld>
            <a:endParaRPr lang="de-DE" altLang="de-DE" sz="1000">
              <a:latin typeface="Arial" panose="020B0604020202020204" pitchFamily="34" charset="0"/>
            </a:endParaRPr>
          </a:p>
        </p:txBody>
      </p:sp>
      <p:sp>
        <p:nvSpPr>
          <p:cNvPr id="9219" name="Rectangle 3"/>
          <p:cNvSpPr>
            <a:spLocks noChangeArrowheads="1"/>
          </p:cNvSpPr>
          <p:nvPr/>
        </p:nvSpPr>
        <p:spPr bwMode="auto">
          <a:xfrm>
            <a:off x="327025" y="765175"/>
            <a:ext cx="848995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eaLnBrk="1" hangingPunct="1">
              <a:spcBef>
                <a:spcPct val="0"/>
              </a:spcBef>
              <a:buClrTx/>
              <a:buSzTx/>
              <a:buFontTx/>
              <a:buNone/>
            </a:pPr>
            <a:r>
              <a:rPr lang="en-GB" altLang="de-DE" sz="2600" b="1" dirty="0">
                <a:latin typeface="Arial" panose="020B0604020202020204" pitchFamily="34" charset="0"/>
              </a:rPr>
              <a:t>Inhalt</a:t>
            </a:r>
          </a:p>
        </p:txBody>
      </p:sp>
      <p:sp>
        <p:nvSpPr>
          <p:cNvPr id="4" name="Text Box 2"/>
          <p:cNvSpPr txBox="1">
            <a:spLocks noChangeArrowheads="1"/>
          </p:cNvSpPr>
          <p:nvPr/>
        </p:nvSpPr>
        <p:spPr bwMode="auto">
          <a:xfrm>
            <a:off x="395288" y="1322388"/>
            <a:ext cx="8353425" cy="433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50000"/>
              </a:spcBef>
              <a:buClrTx/>
              <a:buSzTx/>
              <a:buFont typeface="Wingdings" panose="05000000000000000000" pitchFamily="2" charset="2"/>
              <a:buChar char="§"/>
            </a:pPr>
            <a:r>
              <a:rPr lang="de-CH" altLang="de-DE" sz="2400" dirty="0">
                <a:latin typeface="Arial" panose="020B0604020202020204" pitchFamily="34" charset="0"/>
              </a:rPr>
              <a:t>Einleitung</a:t>
            </a:r>
          </a:p>
          <a:p>
            <a:pPr eaLnBrk="1" hangingPunct="1">
              <a:spcBef>
                <a:spcPct val="50000"/>
              </a:spcBef>
              <a:buClrTx/>
              <a:buSzTx/>
              <a:buFont typeface="Wingdings" panose="05000000000000000000" pitchFamily="2" charset="2"/>
              <a:buChar char="§"/>
            </a:pPr>
            <a:r>
              <a:rPr lang="de-CH" altLang="de-DE" sz="2400" dirty="0">
                <a:latin typeface="Arial" panose="020B0604020202020204" pitchFamily="34" charset="0"/>
              </a:rPr>
              <a:t>Elektroantrieb/Elektrohybridantrieb</a:t>
            </a:r>
          </a:p>
          <a:p>
            <a:pPr eaLnBrk="1" hangingPunct="1">
              <a:spcBef>
                <a:spcPct val="50000"/>
              </a:spcBef>
              <a:buClrTx/>
              <a:buSzTx/>
              <a:buFont typeface="Wingdings" panose="05000000000000000000" pitchFamily="2" charset="2"/>
              <a:buChar char="§"/>
            </a:pPr>
            <a:r>
              <a:rPr lang="de-CH" altLang="de-DE" sz="2400" dirty="0">
                <a:latin typeface="Arial" panose="020B0604020202020204" pitchFamily="34" charset="0"/>
              </a:rPr>
              <a:t>Besonderheiten von Elektrofahrzeugen</a:t>
            </a:r>
          </a:p>
          <a:p>
            <a:pPr eaLnBrk="1" hangingPunct="1">
              <a:spcBef>
                <a:spcPct val="50000"/>
              </a:spcBef>
              <a:buClrTx/>
              <a:buSzTx/>
              <a:buFont typeface="Wingdings" panose="05000000000000000000" pitchFamily="2" charset="2"/>
              <a:buChar char="§"/>
            </a:pPr>
            <a:r>
              <a:rPr lang="de-CH" altLang="de-DE" sz="2400" dirty="0">
                <a:latin typeface="Arial" panose="020B0604020202020204" pitchFamily="34" charset="0"/>
              </a:rPr>
              <a:t>Sicherheitseinrichtungen, Schutzmechanismen</a:t>
            </a:r>
          </a:p>
          <a:p>
            <a:pPr eaLnBrk="1" hangingPunct="1">
              <a:spcBef>
                <a:spcPct val="50000"/>
              </a:spcBef>
              <a:buClrTx/>
              <a:buSzTx/>
              <a:buFont typeface="Wingdings" panose="05000000000000000000" pitchFamily="2" charset="2"/>
              <a:buChar char="§"/>
            </a:pPr>
            <a:r>
              <a:rPr lang="de-DE" altLang="de-DE" sz="2400" dirty="0">
                <a:latin typeface="Arial" panose="020B0604020202020204" pitchFamily="34" charset="0"/>
              </a:rPr>
              <a:t>Lagefeststellung (Erkundung/Kontrolle)</a:t>
            </a:r>
          </a:p>
          <a:p>
            <a:pPr eaLnBrk="1" hangingPunct="1">
              <a:spcBef>
                <a:spcPct val="50000"/>
              </a:spcBef>
              <a:buClrTx/>
              <a:buSzTx/>
              <a:buFont typeface="Wingdings" panose="05000000000000000000" pitchFamily="2" charset="2"/>
              <a:buChar char="§"/>
            </a:pPr>
            <a:r>
              <a:rPr lang="de-DE" altLang="de-DE" sz="2400" dirty="0">
                <a:latin typeface="Arial" panose="020B0604020202020204" pitchFamily="34" charset="0"/>
              </a:rPr>
              <a:t>Informationssysteme</a:t>
            </a:r>
          </a:p>
          <a:p>
            <a:pPr eaLnBrk="1" hangingPunct="1">
              <a:spcBef>
                <a:spcPct val="50000"/>
              </a:spcBef>
              <a:buClrTx/>
              <a:buSzTx/>
              <a:buFont typeface="Wingdings" panose="05000000000000000000" pitchFamily="2" charset="2"/>
              <a:buChar char="§"/>
            </a:pPr>
            <a:r>
              <a:rPr lang="de-DE" altLang="de-DE" sz="2400" dirty="0">
                <a:latin typeface="Arial" panose="020B0604020202020204" pitchFamily="34" charset="0"/>
              </a:rPr>
              <a:t>Einsatzmaßnahmen</a:t>
            </a:r>
          </a:p>
          <a:p>
            <a:pPr eaLnBrk="1" hangingPunct="1">
              <a:spcBef>
                <a:spcPct val="50000"/>
              </a:spcBef>
              <a:buClrTx/>
              <a:buSzTx/>
              <a:buFont typeface="Wingdings" panose="05000000000000000000" pitchFamily="2" charset="2"/>
              <a:buChar char="§"/>
            </a:pPr>
            <a:r>
              <a:rPr lang="de-DE" altLang="de-DE" sz="2400" dirty="0">
                <a:latin typeface="Arial" panose="020B0604020202020204" pitchFamily="34" charset="0"/>
              </a:rPr>
              <a:t>Fazit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subTnLst>
                                    <p:animClr clrSpc="rgb" dir="cw">
                                      <p:cBhvr override="childStyle">
                                        <p:cTn dur="1" fill="hold" display="0" masterRel="nextClick" afterEffect="1"/>
                                        <p:tgtEl>
                                          <p:spTgt spid="4">
                                            <p:txEl>
                                              <p:pRg st="0" end="0"/>
                                            </p:txEl>
                                          </p:spTgt>
                                        </p:tgtEl>
                                        <p:attrNameLst>
                                          <p:attrName>ppt_c</p:attrName>
                                        </p:attrNameLst>
                                      </p:cBhvr>
                                      <p:to>
                                        <a:schemeClr val="tx1"/>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subTnLst>
                                    <p:animClr clrSpc="rgb" dir="cw">
                                      <p:cBhvr override="childStyle">
                                        <p:cTn dur="1" fill="hold" display="0" masterRel="nextClick" afterEffect="1"/>
                                        <p:tgtEl>
                                          <p:spTgt spid="4">
                                            <p:txEl>
                                              <p:pRg st="1" end="1"/>
                                            </p:txEl>
                                          </p:spTgt>
                                        </p:tgtEl>
                                        <p:attrNameLst>
                                          <p:attrName>ppt_c</p:attrName>
                                        </p:attrNameLst>
                                      </p:cBhvr>
                                      <p:to>
                                        <a:schemeClr val="tx1"/>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subTnLst>
                                    <p:animClr clrSpc="rgb" dir="cw">
                                      <p:cBhvr override="childStyle">
                                        <p:cTn dur="1" fill="hold" display="0" masterRel="nextClick" afterEffect="1"/>
                                        <p:tgtEl>
                                          <p:spTgt spid="4">
                                            <p:txEl>
                                              <p:pRg st="2" end="2"/>
                                            </p:txEl>
                                          </p:spTgt>
                                        </p:tgtEl>
                                        <p:attrNameLst>
                                          <p:attrName>ppt_c</p:attrName>
                                        </p:attrNameLst>
                                      </p:cBhvr>
                                      <p:to>
                                        <a:schemeClr val="tx1"/>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subTnLst>
                                    <p:animClr clrSpc="rgb" dir="cw">
                                      <p:cBhvr override="childStyle">
                                        <p:cTn dur="1" fill="hold" display="0" masterRel="nextClick" afterEffect="1"/>
                                        <p:tgtEl>
                                          <p:spTgt spid="4">
                                            <p:txEl>
                                              <p:pRg st="3" end="3"/>
                                            </p:txEl>
                                          </p:spTgt>
                                        </p:tgtEl>
                                        <p:attrNameLst>
                                          <p:attrName>ppt_c</p:attrName>
                                        </p:attrNameLst>
                                      </p:cBhvr>
                                      <p:to>
                                        <a:schemeClr val="tx1"/>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subTnLst>
                                    <p:animClr clrSpc="rgb" dir="cw">
                                      <p:cBhvr override="childStyle">
                                        <p:cTn dur="1" fill="hold" display="0" masterRel="nextClick" afterEffect="1"/>
                                        <p:tgtEl>
                                          <p:spTgt spid="4">
                                            <p:txEl>
                                              <p:pRg st="4" end="4"/>
                                            </p:txEl>
                                          </p:spTgt>
                                        </p:tgtEl>
                                        <p:attrNameLst>
                                          <p:attrName>ppt_c</p:attrName>
                                        </p:attrNameLst>
                                      </p:cBhvr>
                                      <p:to>
                                        <a:schemeClr val="tx1"/>
                                      </p:to>
                                    </p:animClr>
                                  </p:sub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subTnLst>
                                    <p:animClr clrSpc="rgb" dir="cw">
                                      <p:cBhvr override="childStyle">
                                        <p:cTn dur="1" fill="hold" display="0" masterRel="nextClick" afterEffect="1"/>
                                        <p:tgtEl>
                                          <p:spTgt spid="4">
                                            <p:txEl>
                                              <p:pRg st="5" end="5"/>
                                            </p:txEl>
                                          </p:spTgt>
                                        </p:tgtEl>
                                        <p:attrNameLst>
                                          <p:attrName>ppt_c</p:attrName>
                                        </p:attrNameLst>
                                      </p:cBhvr>
                                      <p:to>
                                        <a:schemeClr val="tx1"/>
                                      </p:to>
                                    </p:animClr>
                                  </p:sub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subTnLst>
                                    <p:animClr clrSpc="rgb" dir="cw">
                                      <p:cBhvr override="childStyle">
                                        <p:cTn dur="1" fill="hold" display="0" masterRel="nextClick" afterEffect="1"/>
                                        <p:tgtEl>
                                          <p:spTgt spid="4">
                                            <p:txEl>
                                              <p:pRg st="6" end="6"/>
                                            </p:txEl>
                                          </p:spTgt>
                                        </p:tgtEl>
                                        <p:attrNameLst>
                                          <p:attrName>ppt_c</p:attrName>
                                        </p:attrNameLst>
                                      </p:cBhvr>
                                      <p:to>
                                        <a:schemeClr val="tx1"/>
                                      </p:to>
                                    </p:animClr>
                                  </p:sub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subTnLst>
                                    <p:animClr clrSpc="rgb" dir="cw">
                                      <p:cBhvr override="childStyle">
                                        <p:cTn dur="1" fill="hold" display="0" masterRel="nextClick" afterEffect="1"/>
                                        <p:tgtEl>
                                          <p:spTgt spid="4">
                                            <p:txEl>
                                              <p:pRg st="7" end="7"/>
                                            </p:txEl>
                                          </p:spTgt>
                                        </p:tgtEl>
                                        <p:attrNameLst>
                                          <p:attrName>ppt_c</p:attrName>
                                        </p:attrNameLst>
                                      </p:cBhvr>
                                      <p:to>
                                        <a:schemeClr val="tx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 3">
            <a:extLst>
              <a:ext uri="{FF2B5EF4-FFF2-40B4-BE49-F238E27FC236}">
                <a16:creationId xmlns:a16="http://schemas.microsoft.com/office/drawing/2014/main" id="{5F8C879B-88A9-D345-8C42-DFA36DC5A9B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2627784" y="3933057"/>
            <a:ext cx="4503502" cy="25632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Foliennummernplatzhalter 3"/>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FDC35D79-5CE9-4D81-82D9-43AA203E064E}" type="slidenum">
              <a:rPr lang="de-DE" altLang="de-DE" sz="1000" smtClean="0">
                <a:latin typeface="Arial" panose="020B0604020202020204" pitchFamily="34" charset="0"/>
              </a:rPr>
              <a:pPr>
                <a:spcBef>
                  <a:spcPct val="0"/>
                </a:spcBef>
                <a:buClrTx/>
                <a:buSzTx/>
                <a:buFontTx/>
                <a:buNone/>
              </a:pPr>
              <a:t>3</a:t>
            </a:fld>
            <a:endParaRPr lang="de-DE" altLang="de-DE" sz="1000">
              <a:latin typeface="Arial" panose="020B0604020202020204" pitchFamily="34" charset="0"/>
            </a:endParaRPr>
          </a:p>
        </p:txBody>
      </p:sp>
      <p:sp>
        <p:nvSpPr>
          <p:cNvPr id="6" name="Text Box 2"/>
          <p:cNvSpPr txBox="1">
            <a:spLocks noChangeArrowheads="1"/>
          </p:cNvSpPr>
          <p:nvPr/>
        </p:nvSpPr>
        <p:spPr bwMode="auto">
          <a:xfrm>
            <a:off x="395288" y="1196752"/>
            <a:ext cx="8353425" cy="293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lnSpc>
                <a:spcPct val="120000"/>
              </a:lnSpc>
              <a:spcBef>
                <a:spcPct val="50000"/>
              </a:spcBef>
              <a:buClrTx/>
              <a:buSzTx/>
              <a:buFont typeface="Arial" panose="020B0604020202020204" pitchFamily="34" charset="0"/>
              <a:buNone/>
            </a:pPr>
            <a:r>
              <a:rPr lang="de-CH" altLang="de-DE" sz="2200" dirty="0">
                <a:latin typeface="Arial" panose="020B0604020202020204" pitchFamily="34" charset="0"/>
              </a:rPr>
              <a:t>Einsatzkräfte werden aufgrund der gestiegenen Zulassungszahlen im Einsatzgeschehen immer häufiger mit verunglückten Elektro- und Hybridfahrzeugen konfrontiert. </a:t>
            </a:r>
            <a:br>
              <a:rPr lang="de-CH" altLang="de-DE" sz="2200" dirty="0">
                <a:latin typeface="Arial" panose="020B0604020202020204" pitchFamily="34" charset="0"/>
              </a:rPr>
            </a:br>
            <a:r>
              <a:rPr lang="de-CH" altLang="de-DE" sz="2200" dirty="0">
                <a:latin typeface="Arial" panose="020B0604020202020204" pitchFamily="34" charset="0"/>
              </a:rPr>
              <a:t>Die taktische Vorgehensweise bei der Abarbeitung solcher Einsatzszenarien muss angepasst und das Wissen um die neue Antriebstechnik und die dadurch bedingten rettungstechnischen Besonderheiten erweitert werden.</a:t>
            </a:r>
          </a:p>
        </p:txBody>
      </p:sp>
      <p:sp>
        <p:nvSpPr>
          <p:cNvPr id="11268"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11269" name="Text Box 5"/>
          <p:cNvSpPr txBox="1">
            <a:spLocks noChangeArrowheads="1"/>
          </p:cNvSpPr>
          <p:nvPr/>
        </p:nvSpPr>
        <p:spPr bwMode="auto">
          <a:xfrm>
            <a:off x="1079500" y="765175"/>
            <a:ext cx="6985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Einleitung</a:t>
            </a:r>
            <a:endParaRPr lang="de-DE" altLang="de-DE" sz="1600" dirty="0">
              <a:latin typeface="Arial" panose="020B0604020202020204" pitchFamily="34" charset="0"/>
            </a:endParaRPr>
          </a:p>
        </p:txBody>
      </p:sp>
      <p:sp>
        <p:nvSpPr>
          <p:cNvPr id="7" name="Textfeld 6"/>
          <p:cNvSpPr txBox="1">
            <a:spLocks noChangeArrowheads="1"/>
          </p:cNvSpPr>
          <p:nvPr/>
        </p:nvSpPr>
        <p:spPr bwMode="auto">
          <a:xfrm>
            <a:off x="2739231" y="6286105"/>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 </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liennummernplatzhalter 3"/>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95BC9A45-53AA-4FA5-B0F1-3B6DB26D671C}" type="slidenum">
              <a:rPr lang="de-DE" altLang="de-DE" sz="1000" smtClean="0">
                <a:latin typeface="Arial" panose="020B0604020202020204" pitchFamily="34" charset="0"/>
              </a:rPr>
              <a:pPr>
                <a:spcBef>
                  <a:spcPct val="0"/>
                </a:spcBef>
                <a:buClrTx/>
                <a:buSzTx/>
                <a:buFontTx/>
                <a:buNone/>
              </a:pPr>
              <a:t>4</a:t>
            </a:fld>
            <a:endParaRPr lang="de-DE" altLang="de-DE" sz="1000">
              <a:latin typeface="Arial" panose="020B0604020202020204" pitchFamily="34" charset="0"/>
            </a:endParaRPr>
          </a:p>
        </p:txBody>
      </p:sp>
      <p:sp>
        <p:nvSpPr>
          <p:cNvPr id="852994" name="Text Box 2"/>
          <p:cNvSpPr txBox="1">
            <a:spLocks noChangeArrowheads="1"/>
          </p:cNvSpPr>
          <p:nvPr/>
        </p:nvSpPr>
        <p:spPr bwMode="auto">
          <a:xfrm>
            <a:off x="395288" y="1268413"/>
            <a:ext cx="8353425" cy="5059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0" indent="0" eaLnBrk="1" hangingPunct="1">
              <a:lnSpc>
                <a:spcPct val="120000"/>
              </a:lnSpc>
              <a:spcBef>
                <a:spcPct val="50000"/>
              </a:spcBef>
              <a:buClrTx/>
              <a:buSzTx/>
              <a:buFont typeface="Arial" panose="020B0604020202020204" pitchFamily="34" charset="0"/>
              <a:buNone/>
              <a:defRPr/>
            </a:pPr>
            <a:r>
              <a:rPr lang="de-CH" altLang="de-DE" sz="2400" dirty="0">
                <a:latin typeface="Arial" panose="020B0604020202020204" pitchFamily="34" charset="0"/>
              </a:rPr>
              <a:t>Besondere Gefahren bei Elektro- und Hybridfahrzeugen:</a:t>
            </a:r>
          </a:p>
          <a:p>
            <a:pPr eaLnBrk="1" hangingPunct="1">
              <a:lnSpc>
                <a:spcPct val="120000"/>
              </a:lnSpc>
              <a:spcBef>
                <a:spcPct val="50000"/>
              </a:spcBef>
              <a:buClrTx/>
              <a:buSzTx/>
              <a:buFont typeface="Wingdings" panose="05000000000000000000" pitchFamily="2" charset="2"/>
              <a:buChar char="§"/>
              <a:defRPr/>
            </a:pPr>
            <a:r>
              <a:rPr lang="de-CH" altLang="de-DE" sz="2000" u="sng" dirty="0">
                <a:latin typeface="Arial" panose="020B0604020202020204" pitchFamily="34" charset="0"/>
              </a:rPr>
              <a:t>Elektrizität</a:t>
            </a:r>
            <a:br>
              <a:rPr lang="de-CH" altLang="de-DE" sz="2000" dirty="0">
                <a:latin typeface="Arial" panose="020B0604020202020204" pitchFamily="34" charset="0"/>
              </a:rPr>
            </a:br>
            <a:r>
              <a:rPr lang="de-CH" altLang="de-DE" sz="2000" dirty="0">
                <a:latin typeface="Arial" panose="020B0604020202020204" pitchFamily="34" charset="0"/>
              </a:rPr>
              <a:t>Stromschlag, Lichtbögen durch Kurzschlüsse.</a:t>
            </a:r>
          </a:p>
          <a:p>
            <a:pPr eaLnBrk="1" hangingPunct="1">
              <a:lnSpc>
                <a:spcPct val="120000"/>
              </a:lnSpc>
              <a:spcBef>
                <a:spcPct val="50000"/>
              </a:spcBef>
              <a:buClrTx/>
              <a:buSzTx/>
              <a:buFont typeface="Wingdings" panose="05000000000000000000" pitchFamily="2" charset="2"/>
              <a:buChar char="§"/>
              <a:defRPr/>
            </a:pPr>
            <a:r>
              <a:rPr lang="de-CH" altLang="de-DE" sz="2000" u="sng" dirty="0">
                <a:latin typeface="Arial" panose="020B0604020202020204" pitchFamily="34" charset="0"/>
              </a:rPr>
              <a:t>Brand der Hochvoltbatterie</a:t>
            </a:r>
            <a:br>
              <a:rPr lang="de-CH" altLang="de-DE" sz="2000" dirty="0">
                <a:latin typeface="Arial" panose="020B0604020202020204" pitchFamily="34" charset="0"/>
              </a:rPr>
            </a:br>
            <a:r>
              <a:rPr lang="de-CH" altLang="de-DE" sz="2000" dirty="0">
                <a:latin typeface="Arial" panose="020B0604020202020204" pitchFamily="34" charset="0"/>
              </a:rPr>
              <a:t>Durch mechanische Beschädigung, externe Beflammung oder technische Mängel kann die Hochvoltbatterie zu brennen (auch zeitverzögert) beginnen.</a:t>
            </a:r>
            <a:br>
              <a:rPr lang="de-CH" altLang="de-DE" sz="2000" dirty="0">
                <a:latin typeface="Arial" panose="020B0604020202020204" pitchFamily="34" charset="0"/>
              </a:rPr>
            </a:br>
            <a:r>
              <a:rPr lang="de-CH" altLang="de-DE" sz="2000" dirty="0">
                <a:latin typeface="Arial" panose="020B0604020202020204" pitchFamily="34" charset="0"/>
              </a:rPr>
              <a:t>Erschwerte Brandbekämpfung durch schlechte Zugänglichkeit.</a:t>
            </a:r>
          </a:p>
          <a:p>
            <a:pPr eaLnBrk="1" hangingPunct="1">
              <a:lnSpc>
                <a:spcPct val="120000"/>
              </a:lnSpc>
              <a:spcBef>
                <a:spcPct val="50000"/>
              </a:spcBef>
              <a:buClrTx/>
              <a:buSzTx/>
              <a:buFont typeface="Wingdings" panose="05000000000000000000" pitchFamily="2" charset="2"/>
              <a:buChar char="§"/>
              <a:defRPr/>
            </a:pPr>
            <a:r>
              <a:rPr lang="de-CH" altLang="de-DE" sz="2000" u="sng" dirty="0">
                <a:latin typeface="Arial" panose="020B0604020202020204" pitchFamily="34" charset="0"/>
              </a:rPr>
              <a:t>Sichern des Fahrzeuges</a:t>
            </a:r>
            <a:br>
              <a:rPr lang="de-CH" altLang="de-DE" sz="2000" dirty="0">
                <a:latin typeface="Arial" panose="020B0604020202020204" pitchFamily="34" charset="0"/>
              </a:rPr>
            </a:br>
            <a:r>
              <a:rPr lang="de-CH" altLang="de-DE" sz="2000" dirty="0">
                <a:latin typeface="Arial" panose="020B0604020202020204" pitchFamily="34" charset="0"/>
              </a:rPr>
              <a:t>Ungewolltes in Bewegung setzen des Fahrzeuges, fehlendes Motorgeräusch, anderes Kippverhalten wegen verändertem Schwerpunkt.</a:t>
            </a:r>
          </a:p>
        </p:txBody>
      </p:sp>
      <p:sp>
        <p:nvSpPr>
          <p:cNvPr id="13316"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13317" name="Text Box 5"/>
          <p:cNvSpPr txBox="1">
            <a:spLocks noChangeArrowheads="1"/>
          </p:cNvSpPr>
          <p:nvPr/>
        </p:nvSpPr>
        <p:spPr bwMode="auto">
          <a:xfrm>
            <a:off x="1079500" y="765175"/>
            <a:ext cx="6985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Einleitung</a:t>
            </a:r>
            <a:endParaRPr lang="de-DE" altLang="de-DE" sz="1600" dirty="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52994">
                                            <p:txEl>
                                              <p:pRg st="1" end="1"/>
                                            </p:txEl>
                                          </p:spTgt>
                                        </p:tgtEl>
                                        <p:attrNameLst>
                                          <p:attrName>style.visibility</p:attrName>
                                        </p:attrNameLst>
                                      </p:cBhvr>
                                      <p:to>
                                        <p:strVal val="visible"/>
                                      </p:to>
                                    </p:set>
                                    <p:animEffect transition="in" filter="blinds(horizontal)">
                                      <p:cBhvr>
                                        <p:cTn id="7" dur="500"/>
                                        <p:tgtEl>
                                          <p:spTgt spid="852994">
                                            <p:txEl>
                                              <p:pRg st="1" end="1"/>
                                            </p:txEl>
                                          </p:spTgt>
                                        </p:tgtEl>
                                      </p:cBhvr>
                                    </p:animEffect>
                                  </p:childTnLst>
                                  <p:subTnLst>
                                    <p:animClr clrSpc="rgb" dir="cw">
                                      <p:cBhvr override="childStyle">
                                        <p:cTn dur="1" fill="hold" display="0" masterRel="nextClick" afterEffect="1"/>
                                        <p:tgtEl>
                                          <p:spTgt spid="852994">
                                            <p:txEl>
                                              <p:pRg st="1" end="1"/>
                                            </p:txEl>
                                          </p:spTgt>
                                        </p:tgtEl>
                                        <p:attrNameLst>
                                          <p:attrName>ppt_c</p:attrName>
                                        </p:attrNameLst>
                                      </p:cBhvr>
                                      <p:to>
                                        <a:schemeClr val="tx1"/>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52994">
                                            <p:txEl>
                                              <p:pRg st="2" end="2"/>
                                            </p:txEl>
                                          </p:spTgt>
                                        </p:tgtEl>
                                        <p:attrNameLst>
                                          <p:attrName>style.visibility</p:attrName>
                                        </p:attrNameLst>
                                      </p:cBhvr>
                                      <p:to>
                                        <p:strVal val="visible"/>
                                      </p:to>
                                    </p:set>
                                    <p:animEffect transition="in" filter="blinds(horizontal)">
                                      <p:cBhvr>
                                        <p:cTn id="12" dur="500"/>
                                        <p:tgtEl>
                                          <p:spTgt spid="852994">
                                            <p:txEl>
                                              <p:pRg st="2" end="2"/>
                                            </p:txEl>
                                          </p:spTgt>
                                        </p:tgtEl>
                                      </p:cBhvr>
                                    </p:animEffect>
                                  </p:childTnLst>
                                  <p:subTnLst>
                                    <p:animClr clrSpc="rgb" dir="cw">
                                      <p:cBhvr override="childStyle">
                                        <p:cTn dur="1" fill="hold" display="0" masterRel="nextClick" afterEffect="1"/>
                                        <p:tgtEl>
                                          <p:spTgt spid="852994">
                                            <p:txEl>
                                              <p:pRg st="2" end="2"/>
                                            </p:txEl>
                                          </p:spTgt>
                                        </p:tgtEl>
                                        <p:attrNameLst>
                                          <p:attrName>ppt_c</p:attrName>
                                        </p:attrNameLst>
                                      </p:cBhvr>
                                      <p:to>
                                        <a:schemeClr val="tx1"/>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52994">
                                            <p:txEl>
                                              <p:pRg st="3" end="3"/>
                                            </p:txEl>
                                          </p:spTgt>
                                        </p:tgtEl>
                                        <p:attrNameLst>
                                          <p:attrName>style.visibility</p:attrName>
                                        </p:attrNameLst>
                                      </p:cBhvr>
                                      <p:to>
                                        <p:strVal val="visible"/>
                                      </p:to>
                                    </p:set>
                                    <p:animEffect transition="in" filter="blinds(horizontal)">
                                      <p:cBhvr>
                                        <p:cTn id="17" dur="500"/>
                                        <p:tgtEl>
                                          <p:spTgt spid="852994">
                                            <p:txEl>
                                              <p:pRg st="3" end="3"/>
                                            </p:txEl>
                                          </p:spTgt>
                                        </p:tgtEl>
                                      </p:cBhvr>
                                    </p:animEffect>
                                  </p:childTnLst>
                                  <p:subTnLst>
                                    <p:animClr clrSpc="rgb" dir="cw">
                                      <p:cBhvr override="childStyle">
                                        <p:cTn dur="1" fill="hold" display="0" masterRel="nextClick" afterEffect="1"/>
                                        <p:tgtEl>
                                          <p:spTgt spid="852994">
                                            <p:txEl>
                                              <p:pRg st="3" end="3"/>
                                            </p:txEl>
                                          </p:spTgt>
                                        </p:tgtEl>
                                        <p:attrNameLst>
                                          <p:attrName>ppt_c</p:attrName>
                                        </p:attrNameLst>
                                      </p:cBhvr>
                                      <p:to>
                                        <a:schemeClr val="tx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2994"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A8A33B35-1CA6-4BC1-9970-2EEB567B79A4}" type="slidenum">
              <a:rPr lang="de-DE" altLang="de-DE" sz="1000" smtClean="0">
                <a:latin typeface="Arial" panose="020B0604020202020204" pitchFamily="34" charset="0"/>
              </a:rPr>
              <a:pPr>
                <a:spcBef>
                  <a:spcPct val="0"/>
                </a:spcBef>
                <a:buClrTx/>
                <a:buSzTx/>
                <a:buFontTx/>
                <a:buNone/>
              </a:pPr>
              <a:t>5</a:t>
            </a:fld>
            <a:endParaRPr lang="de-DE" altLang="de-DE" sz="1000">
              <a:latin typeface="Arial" panose="020B0604020202020204" pitchFamily="34" charset="0"/>
            </a:endParaRPr>
          </a:p>
        </p:txBody>
      </p:sp>
      <p:sp>
        <p:nvSpPr>
          <p:cNvPr id="9" name="Textfeld 8"/>
          <p:cNvSpPr txBox="1">
            <a:spLocks noChangeArrowheads="1"/>
          </p:cNvSpPr>
          <p:nvPr/>
        </p:nvSpPr>
        <p:spPr bwMode="auto">
          <a:xfrm>
            <a:off x="323850" y="1341438"/>
            <a:ext cx="844232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215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None/>
            </a:pPr>
            <a:r>
              <a:rPr lang="de-DE" altLang="de-DE" sz="2000" dirty="0">
                <a:latin typeface="Arial" panose="020B0604020202020204" pitchFamily="34" charset="0"/>
              </a:rPr>
              <a:t>Die elektrischen Komponenten des Elektroantriebs arbeiten in Spannungsbereichen oberhalb von 25 Volt Wechselspannung und </a:t>
            </a:r>
            <a:br>
              <a:rPr lang="de-DE" altLang="de-DE" sz="2000" dirty="0">
                <a:latin typeface="Arial" panose="020B0604020202020204" pitchFamily="34" charset="0"/>
              </a:rPr>
            </a:br>
            <a:r>
              <a:rPr lang="de-DE" altLang="de-DE" sz="2000" dirty="0">
                <a:latin typeface="Arial" panose="020B0604020202020204" pitchFamily="34" charset="0"/>
              </a:rPr>
              <a:t>60 Volt Gleichspannung.</a:t>
            </a:r>
          </a:p>
          <a:p>
            <a:pPr>
              <a:spcBef>
                <a:spcPct val="0"/>
              </a:spcBef>
              <a:buClrTx/>
              <a:buSzTx/>
              <a:buNone/>
            </a:pPr>
            <a:endParaRPr lang="de-DE" altLang="de-DE" sz="2000" dirty="0">
              <a:latin typeface="Arial" panose="020B0604020202020204" pitchFamily="34" charset="0"/>
            </a:endParaRPr>
          </a:p>
          <a:p>
            <a:pPr>
              <a:spcBef>
                <a:spcPct val="0"/>
              </a:spcBef>
              <a:buClrTx/>
              <a:buSzTx/>
              <a:buNone/>
            </a:pPr>
            <a:r>
              <a:rPr lang="de-DE" altLang="de-DE" sz="2000" dirty="0">
                <a:latin typeface="Arial" panose="020B0604020202020204" pitchFamily="34" charset="0"/>
              </a:rPr>
              <a:t>Da die Spannung über der in konventionellen Fahrzeugen üblichen Spannung von 12 Volt liegt, wird für diesen Spannungsbereich der Begriff „Hochvolt“ (HV) verwendet.</a:t>
            </a:r>
          </a:p>
          <a:p>
            <a:pPr>
              <a:spcBef>
                <a:spcPct val="0"/>
              </a:spcBef>
              <a:buClrTx/>
              <a:buSzTx/>
              <a:buNone/>
            </a:pPr>
            <a:endParaRPr lang="de-DE" altLang="de-DE" sz="2000" dirty="0">
              <a:solidFill>
                <a:srgbClr val="FF0000"/>
              </a:solidFill>
              <a:latin typeface="Arial" panose="020B0604020202020204" pitchFamily="34" charset="0"/>
            </a:endParaRPr>
          </a:p>
        </p:txBody>
      </p:sp>
      <p:sp>
        <p:nvSpPr>
          <p:cNvPr id="15364" name="Text Box 5"/>
          <p:cNvSpPr txBox="1">
            <a:spLocks noChangeArrowheads="1"/>
          </p:cNvSpPr>
          <p:nvPr/>
        </p:nvSpPr>
        <p:spPr bwMode="auto">
          <a:xfrm>
            <a:off x="1079500" y="765175"/>
            <a:ext cx="6985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Elektroantrieb/Elektrohybridantrieb</a:t>
            </a:r>
            <a:endParaRPr lang="de-DE" altLang="de-DE" sz="1600" dirty="0">
              <a:latin typeface="Arial" panose="020B0604020202020204" pitchFamily="34" charset="0"/>
            </a:endParaRPr>
          </a:p>
        </p:txBody>
      </p:sp>
      <p:sp>
        <p:nvSpPr>
          <p:cNvPr id="15365"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pic>
        <p:nvPicPr>
          <p:cNvPr id="2" name="Grafik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851920" y="3573016"/>
            <a:ext cx="2848744" cy="2387442"/>
          </a:xfrm>
          <a:prstGeom prst="rect">
            <a:avLst/>
          </a:prstGeom>
        </p:spPr>
      </p:pic>
      <p:sp>
        <p:nvSpPr>
          <p:cNvPr id="7" name="Textfeld 6"/>
          <p:cNvSpPr txBox="1">
            <a:spLocks noChangeArrowheads="1"/>
          </p:cNvSpPr>
          <p:nvPr/>
        </p:nvSpPr>
        <p:spPr bwMode="auto">
          <a:xfrm>
            <a:off x="3779912" y="6011673"/>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 </a:t>
            </a:r>
          </a:p>
        </p:txBody>
      </p:sp>
    </p:spTree>
    <p:extLst>
      <p:ext uri="{BB962C8B-B14F-4D97-AF65-F5344CB8AC3E}">
        <p14:creationId xmlns:p14="http://schemas.microsoft.com/office/powerpoint/2010/main" val="38707708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blinds(horizontal)">
                                      <p:cBhvr>
                                        <p:cTn id="12" dur="500"/>
                                        <p:tgtEl>
                                          <p:spTgt spid="9">
                                            <p:txEl>
                                              <p:pRg st="2" end="2"/>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A8A33B35-1CA6-4BC1-9970-2EEB567B79A4}" type="slidenum">
              <a:rPr lang="de-DE" altLang="de-DE" sz="1000" smtClean="0">
                <a:latin typeface="Arial" panose="020B0604020202020204" pitchFamily="34" charset="0"/>
              </a:rPr>
              <a:pPr>
                <a:spcBef>
                  <a:spcPct val="0"/>
                </a:spcBef>
                <a:buClrTx/>
                <a:buSzTx/>
                <a:buFontTx/>
                <a:buNone/>
              </a:pPr>
              <a:t>6</a:t>
            </a:fld>
            <a:endParaRPr lang="de-DE" altLang="de-DE" sz="1000">
              <a:latin typeface="Arial" panose="020B0604020202020204" pitchFamily="34" charset="0"/>
            </a:endParaRPr>
          </a:p>
        </p:txBody>
      </p:sp>
      <p:sp>
        <p:nvSpPr>
          <p:cNvPr id="9" name="Textfeld 8"/>
          <p:cNvSpPr txBox="1">
            <a:spLocks noChangeArrowheads="1"/>
          </p:cNvSpPr>
          <p:nvPr/>
        </p:nvSpPr>
        <p:spPr bwMode="auto">
          <a:xfrm>
            <a:off x="323850" y="1341438"/>
            <a:ext cx="8442325" cy="5032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215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2000" dirty="0">
                <a:latin typeface="Arial" panose="020B0604020202020204" pitchFamily="34" charset="0"/>
              </a:rPr>
              <a:t>Aufgrund der Tatsache, dass es sich bei Elektrohybridfahrzeugen um Elektrofahrzeuge handelt und damit in Bezug auf den Einsatz der Feuerwehr vergleichbare Risiken bilden, werden diese Fahrzeuge gemeinsam betrachtet.</a:t>
            </a:r>
          </a:p>
          <a:p>
            <a:pPr>
              <a:spcBef>
                <a:spcPct val="0"/>
              </a:spcBef>
              <a:buClrTx/>
              <a:buSzTx/>
              <a:buFontTx/>
              <a:buNone/>
            </a:pPr>
            <a:endParaRPr lang="de-DE" altLang="de-DE" sz="1800" dirty="0">
              <a:latin typeface="Arial" panose="020B0604020202020204" pitchFamily="34" charset="0"/>
            </a:endParaRPr>
          </a:p>
          <a:p>
            <a:pPr>
              <a:spcBef>
                <a:spcPct val="0"/>
              </a:spcBef>
              <a:buClrTx/>
              <a:buSzTx/>
              <a:buFont typeface="Arial" panose="020B0604020202020204" pitchFamily="34" charset="0"/>
              <a:buNone/>
            </a:pPr>
            <a:r>
              <a:rPr lang="de-DE" altLang="de-DE" sz="2000" dirty="0">
                <a:latin typeface="Arial" panose="020B0604020202020204" pitchFamily="34" charset="0"/>
              </a:rPr>
              <a:t>Folgende Gemeinsamkeiten sind zu erwähnen:</a:t>
            </a:r>
          </a:p>
          <a:p>
            <a:pPr>
              <a:spcBef>
                <a:spcPct val="0"/>
              </a:spcBef>
              <a:buClrTx/>
              <a:buSzTx/>
              <a:buFont typeface="Arial" panose="020B0604020202020204" pitchFamily="34" charset="0"/>
              <a:buNone/>
            </a:pPr>
            <a:endParaRPr lang="de-DE" altLang="de-DE" sz="500" dirty="0">
              <a:latin typeface="Arial" panose="020B0604020202020204" pitchFamily="34" charset="0"/>
            </a:endParaRPr>
          </a:p>
          <a:p>
            <a:pPr lvl="1">
              <a:lnSpc>
                <a:spcPct val="120000"/>
              </a:lnSpc>
              <a:spcBef>
                <a:spcPct val="0"/>
              </a:spcBef>
              <a:buClrTx/>
            </a:pPr>
            <a:r>
              <a:rPr lang="de-DE" altLang="de-DE" sz="2000" dirty="0">
                <a:latin typeface="Arial" panose="020B0604020202020204" pitchFamily="34" charset="0"/>
              </a:rPr>
              <a:t>Hochvoltbatterie</a:t>
            </a:r>
          </a:p>
          <a:p>
            <a:pPr lvl="1">
              <a:lnSpc>
                <a:spcPct val="120000"/>
              </a:lnSpc>
              <a:spcBef>
                <a:spcPct val="0"/>
              </a:spcBef>
              <a:buClrTx/>
            </a:pPr>
            <a:r>
              <a:rPr lang="de-DE" altLang="de-DE" sz="2000" dirty="0">
                <a:latin typeface="Arial" panose="020B0604020202020204" pitchFamily="34" charset="0"/>
              </a:rPr>
              <a:t>Hochvoltleitungen</a:t>
            </a:r>
          </a:p>
          <a:p>
            <a:pPr lvl="1">
              <a:lnSpc>
                <a:spcPct val="120000"/>
              </a:lnSpc>
              <a:spcBef>
                <a:spcPct val="0"/>
              </a:spcBef>
              <a:buClrTx/>
            </a:pPr>
            <a:r>
              <a:rPr lang="de-DE" altLang="de-DE" sz="2000" dirty="0">
                <a:latin typeface="Arial" panose="020B0604020202020204" pitchFamily="34" charset="0"/>
              </a:rPr>
              <a:t>Hochvoltkomponenten (z. B. Spannungswandler, Elektromotoren)</a:t>
            </a:r>
          </a:p>
          <a:p>
            <a:pPr>
              <a:spcBef>
                <a:spcPct val="0"/>
              </a:spcBef>
              <a:buClrTx/>
              <a:buSzTx/>
              <a:buFont typeface="Arial" panose="020B0604020202020204" pitchFamily="34" charset="0"/>
              <a:buNone/>
            </a:pPr>
            <a:endParaRPr lang="de-DE" altLang="de-DE" sz="1800" dirty="0">
              <a:latin typeface="Arial" panose="020B0604020202020204" pitchFamily="34" charset="0"/>
            </a:endParaRPr>
          </a:p>
          <a:p>
            <a:pPr>
              <a:spcBef>
                <a:spcPct val="0"/>
              </a:spcBef>
              <a:buClrTx/>
              <a:buSzTx/>
              <a:buFont typeface="Arial" panose="020B0604020202020204" pitchFamily="34" charset="0"/>
              <a:buNone/>
            </a:pPr>
            <a:r>
              <a:rPr lang="de-DE" altLang="de-DE" sz="2000" dirty="0">
                <a:latin typeface="Arial" panose="020B0604020202020204" pitchFamily="34" charset="0"/>
              </a:rPr>
              <a:t>Um die für den Vortrieb notwendige Energie bereitzustellen, verfügen moderne Elektrofahrzeuge zusätzlich zur normalen 12 V/24 V Batterie über Hochvoltbatterien mit einer Batteriegleichspannung von teilweise mehr als 400 V (Niederspannung).</a:t>
            </a:r>
          </a:p>
        </p:txBody>
      </p:sp>
      <p:sp>
        <p:nvSpPr>
          <p:cNvPr id="15364" name="Text Box 5"/>
          <p:cNvSpPr txBox="1">
            <a:spLocks noChangeArrowheads="1"/>
          </p:cNvSpPr>
          <p:nvPr/>
        </p:nvSpPr>
        <p:spPr bwMode="auto">
          <a:xfrm>
            <a:off x="1079500" y="765175"/>
            <a:ext cx="6985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Elektroantrieb/Elektrohybridantrieb</a:t>
            </a:r>
            <a:endParaRPr lang="de-DE" altLang="de-DE" sz="1600" dirty="0">
              <a:latin typeface="Arial" panose="020B0604020202020204" pitchFamily="34" charset="0"/>
            </a:endParaRPr>
          </a:p>
        </p:txBody>
      </p:sp>
      <p:sp>
        <p:nvSpPr>
          <p:cNvPr id="15365"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blinds(horizontal)">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blinds(horizontal)">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blinds(horizontal)">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blinds(horizontal)">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9">
                                            <p:txEl>
                                              <p:pRg st="8" end="8"/>
                                            </p:txEl>
                                          </p:spTgt>
                                        </p:tgtEl>
                                        <p:attrNameLst>
                                          <p:attrName>style.visibility</p:attrName>
                                        </p:attrNameLst>
                                      </p:cBhvr>
                                      <p:to>
                                        <p:strVal val="visible"/>
                                      </p:to>
                                    </p:set>
                                    <p:animEffect transition="in" filter="blinds(horizontal)">
                                      <p:cBhvr>
                                        <p:cTn id="32"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A8A33B35-1CA6-4BC1-9970-2EEB567B79A4}" type="slidenum">
              <a:rPr lang="de-DE" altLang="de-DE" sz="1000" smtClean="0">
                <a:latin typeface="Arial" panose="020B0604020202020204" pitchFamily="34" charset="0"/>
              </a:rPr>
              <a:pPr>
                <a:spcBef>
                  <a:spcPct val="0"/>
                </a:spcBef>
                <a:buClrTx/>
                <a:buSzTx/>
                <a:buFontTx/>
                <a:buNone/>
              </a:pPr>
              <a:t>7</a:t>
            </a:fld>
            <a:endParaRPr lang="de-DE" altLang="de-DE" sz="1000">
              <a:latin typeface="Arial" panose="020B0604020202020204" pitchFamily="34" charset="0"/>
            </a:endParaRPr>
          </a:p>
        </p:txBody>
      </p:sp>
      <p:sp>
        <p:nvSpPr>
          <p:cNvPr id="15364" name="Text Box 5"/>
          <p:cNvSpPr txBox="1">
            <a:spLocks noChangeArrowheads="1"/>
          </p:cNvSpPr>
          <p:nvPr/>
        </p:nvSpPr>
        <p:spPr bwMode="auto">
          <a:xfrm>
            <a:off x="1079500" y="765175"/>
            <a:ext cx="6985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Elektroantrieb/Elektrohybridantrieb</a:t>
            </a:r>
            <a:endParaRPr lang="de-DE" altLang="de-DE" sz="1600">
              <a:latin typeface="Arial" panose="020B0604020202020204" pitchFamily="34" charset="0"/>
            </a:endParaRPr>
          </a:p>
        </p:txBody>
      </p:sp>
      <p:sp>
        <p:nvSpPr>
          <p:cNvPr id="15365"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pic>
        <p:nvPicPr>
          <p:cNvPr id="6" name="Grafik 1"/>
          <p:cNvPicPr>
            <a:picLocks noChangeAspect="1"/>
          </p:cNvPicPr>
          <p:nvPr/>
        </p:nvPicPr>
        <p:blipFill>
          <a:blip r:embed="rId2" cstate="print">
            <a:extLst>
              <a:ext uri="{28A0092B-C50C-407E-A947-70E740481C1C}">
                <a14:useLocalDpi xmlns:a14="http://schemas.microsoft.com/office/drawing/2010/main"/>
              </a:ext>
            </a:extLst>
          </a:blip>
          <a:srcRect/>
          <a:stretch>
            <a:fillRect/>
          </a:stretch>
        </p:blipFill>
        <p:spPr bwMode="auto">
          <a:xfrm>
            <a:off x="323528" y="1412776"/>
            <a:ext cx="8064500" cy="4064452"/>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pic>
      <p:sp>
        <p:nvSpPr>
          <p:cNvPr id="7" name="Textfeld 6"/>
          <p:cNvSpPr txBox="1">
            <a:spLocks noChangeArrowheads="1"/>
          </p:cNvSpPr>
          <p:nvPr/>
        </p:nvSpPr>
        <p:spPr bwMode="auto">
          <a:xfrm>
            <a:off x="899592" y="5031047"/>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Abb.3 </a:t>
            </a:r>
          </a:p>
        </p:txBody>
      </p:sp>
      <p:cxnSp>
        <p:nvCxnSpPr>
          <p:cNvPr id="3" name="Gerader Verbinder 2"/>
          <p:cNvCxnSpPr>
            <a:endCxn id="5" idx="1"/>
          </p:cNvCxnSpPr>
          <p:nvPr/>
        </p:nvCxnSpPr>
        <p:spPr bwMode="auto">
          <a:xfrm>
            <a:off x="4372782" y="3789040"/>
            <a:ext cx="810302" cy="2204572"/>
          </a:xfrm>
          <a:prstGeom prst="line">
            <a:avLst/>
          </a:prstGeom>
          <a:solidFill>
            <a:schemeClr val="accent1"/>
          </a:solidFill>
          <a:ln w="25400" cap="flat" cmpd="sng" algn="ctr">
            <a:solidFill>
              <a:srgbClr val="FF3300"/>
            </a:solidFill>
            <a:prstDash val="solid"/>
            <a:round/>
            <a:headEnd type="triangle" w="med" len="med"/>
            <a:tailEnd type="none" w="med" len="med"/>
          </a:ln>
          <a:effectLst/>
        </p:spPr>
      </p:cxnSp>
      <p:sp>
        <p:nvSpPr>
          <p:cNvPr id="5" name="Textfeld 4"/>
          <p:cNvSpPr txBox="1"/>
          <p:nvPr/>
        </p:nvSpPr>
        <p:spPr>
          <a:xfrm>
            <a:off x="5183084" y="5793557"/>
            <a:ext cx="2025881" cy="400110"/>
          </a:xfrm>
          <a:prstGeom prst="rect">
            <a:avLst/>
          </a:prstGeom>
          <a:noFill/>
        </p:spPr>
        <p:txBody>
          <a:bodyPr wrap="square" rtlCol="0">
            <a:spAutoFit/>
          </a:bodyPr>
          <a:lstStyle/>
          <a:p>
            <a:r>
              <a:rPr lang="de-DE" sz="2000" dirty="0"/>
              <a:t>Hochvoltbatterie</a:t>
            </a:r>
          </a:p>
        </p:txBody>
      </p:sp>
      <p:cxnSp>
        <p:nvCxnSpPr>
          <p:cNvPr id="11" name="Gerader Verbinder 10"/>
          <p:cNvCxnSpPr>
            <a:endCxn id="12" idx="1"/>
          </p:cNvCxnSpPr>
          <p:nvPr/>
        </p:nvCxnSpPr>
        <p:spPr bwMode="auto">
          <a:xfrm>
            <a:off x="4950132" y="3374633"/>
            <a:ext cx="846004" cy="1848356"/>
          </a:xfrm>
          <a:prstGeom prst="line">
            <a:avLst/>
          </a:prstGeom>
          <a:solidFill>
            <a:schemeClr val="accent1"/>
          </a:solidFill>
          <a:ln w="25400" cap="flat" cmpd="sng" algn="ctr">
            <a:solidFill>
              <a:srgbClr val="FF0000"/>
            </a:solidFill>
            <a:prstDash val="solid"/>
            <a:round/>
            <a:headEnd type="triangle" w="med" len="med"/>
            <a:tailEnd type="none" w="med" len="med"/>
          </a:ln>
          <a:effectLst/>
        </p:spPr>
      </p:cxnSp>
      <p:sp>
        <p:nvSpPr>
          <p:cNvPr id="12" name="Textfeld 11"/>
          <p:cNvSpPr txBox="1"/>
          <p:nvPr/>
        </p:nvSpPr>
        <p:spPr>
          <a:xfrm>
            <a:off x="5796136" y="5022934"/>
            <a:ext cx="2225289" cy="400110"/>
          </a:xfrm>
          <a:prstGeom prst="rect">
            <a:avLst/>
          </a:prstGeom>
          <a:noFill/>
        </p:spPr>
        <p:txBody>
          <a:bodyPr wrap="none" rtlCol="0">
            <a:spAutoFit/>
          </a:bodyPr>
          <a:lstStyle/>
          <a:p>
            <a:r>
              <a:rPr lang="de-DE" sz="2000" dirty="0"/>
              <a:t>Hochvoltleitungen</a:t>
            </a:r>
          </a:p>
        </p:txBody>
      </p:sp>
      <p:sp>
        <p:nvSpPr>
          <p:cNvPr id="10" name="Freihandform 9"/>
          <p:cNvSpPr/>
          <p:nvPr/>
        </p:nvSpPr>
        <p:spPr bwMode="auto">
          <a:xfrm>
            <a:off x="2879124" y="2319098"/>
            <a:ext cx="2998573" cy="2125362"/>
          </a:xfrm>
          <a:custGeom>
            <a:avLst/>
            <a:gdLst>
              <a:gd name="connsiteX0" fmla="*/ 0 w 2998573"/>
              <a:gd name="connsiteY0" fmla="*/ 1812324 h 2125362"/>
              <a:gd name="connsiteX1" fmla="*/ 45308 w 2998573"/>
              <a:gd name="connsiteY1" fmla="*/ 1874108 h 2125362"/>
              <a:gd name="connsiteX2" fmla="*/ 90617 w 2998573"/>
              <a:gd name="connsiteY2" fmla="*/ 1869989 h 2125362"/>
              <a:gd name="connsiteX3" fmla="*/ 94735 w 2998573"/>
              <a:gd name="connsiteY3" fmla="*/ 1857632 h 2125362"/>
              <a:gd name="connsiteX4" fmla="*/ 263611 w 2998573"/>
              <a:gd name="connsiteY4" fmla="*/ 1989437 h 2125362"/>
              <a:gd name="connsiteX5" fmla="*/ 288325 w 2998573"/>
              <a:gd name="connsiteY5" fmla="*/ 1993556 h 2125362"/>
              <a:gd name="connsiteX6" fmla="*/ 304800 w 2998573"/>
              <a:gd name="connsiteY6" fmla="*/ 2084172 h 2125362"/>
              <a:gd name="connsiteX7" fmla="*/ 378941 w 2998573"/>
              <a:gd name="connsiteY7" fmla="*/ 2125362 h 2125362"/>
              <a:gd name="connsiteX8" fmla="*/ 2364260 w 2998573"/>
              <a:gd name="connsiteY8" fmla="*/ 2125362 h 2125362"/>
              <a:gd name="connsiteX9" fmla="*/ 2434281 w 2998573"/>
              <a:gd name="connsiteY9" fmla="*/ 2067697 h 2125362"/>
              <a:gd name="connsiteX10" fmla="*/ 2438400 w 2998573"/>
              <a:gd name="connsiteY10" fmla="*/ 2005913 h 2125362"/>
              <a:gd name="connsiteX11" fmla="*/ 2656703 w 2998573"/>
              <a:gd name="connsiteY11" fmla="*/ 2005913 h 2125362"/>
              <a:gd name="connsiteX12" fmla="*/ 2706130 w 2998573"/>
              <a:gd name="connsiteY12" fmla="*/ 1972962 h 2125362"/>
              <a:gd name="connsiteX13" fmla="*/ 2998573 w 2998573"/>
              <a:gd name="connsiteY13" fmla="*/ 1540475 h 2125362"/>
              <a:gd name="connsiteX14" fmla="*/ 2920314 w 2998573"/>
              <a:gd name="connsiteY14" fmla="*/ 218302 h 2125362"/>
              <a:gd name="connsiteX15" fmla="*/ 2463114 w 2998573"/>
              <a:gd name="connsiteY15" fmla="*/ 0 h 2125362"/>
              <a:gd name="connsiteX16" fmla="*/ 333633 w 2998573"/>
              <a:gd name="connsiteY16" fmla="*/ 12356 h 2125362"/>
              <a:gd name="connsiteX17" fmla="*/ 70022 w 2998573"/>
              <a:gd name="connsiteY17" fmla="*/ 325394 h 2125362"/>
              <a:gd name="connsiteX18" fmla="*/ 20595 w 2998573"/>
              <a:gd name="connsiteY18" fmla="*/ 1651686 h 2125362"/>
              <a:gd name="connsiteX19" fmla="*/ 74141 w 2998573"/>
              <a:gd name="connsiteY19" fmla="*/ 1791729 h 212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98573" h="2125362">
                <a:moveTo>
                  <a:pt x="0" y="1812324"/>
                </a:moveTo>
                <a:lnTo>
                  <a:pt x="45308" y="1874108"/>
                </a:lnTo>
                <a:lnTo>
                  <a:pt x="90617" y="1869989"/>
                </a:lnTo>
                <a:lnTo>
                  <a:pt x="94735" y="1857632"/>
                </a:lnTo>
                <a:lnTo>
                  <a:pt x="263611" y="1989437"/>
                </a:lnTo>
                <a:lnTo>
                  <a:pt x="288325" y="1993556"/>
                </a:lnTo>
                <a:lnTo>
                  <a:pt x="304800" y="2084172"/>
                </a:lnTo>
                <a:lnTo>
                  <a:pt x="378941" y="2125362"/>
                </a:lnTo>
                <a:lnTo>
                  <a:pt x="2364260" y="2125362"/>
                </a:lnTo>
                <a:lnTo>
                  <a:pt x="2434281" y="2067697"/>
                </a:lnTo>
                <a:lnTo>
                  <a:pt x="2438400" y="2005913"/>
                </a:lnTo>
                <a:lnTo>
                  <a:pt x="2656703" y="2005913"/>
                </a:lnTo>
                <a:lnTo>
                  <a:pt x="2706130" y="1972962"/>
                </a:lnTo>
                <a:lnTo>
                  <a:pt x="2998573" y="1540475"/>
                </a:lnTo>
                <a:lnTo>
                  <a:pt x="2920314" y="218302"/>
                </a:lnTo>
                <a:lnTo>
                  <a:pt x="2463114" y="0"/>
                </a:lnTo>
                <a:lnTo>
                  <a:pt x="333633" y="12356"/>
                </a:lnTo>
                <a:lnTo>
                  <a:pt x="70022" y="325394"/>
                </a:lnTo>
                <a:lnTo>
                  <a:pt x="20595" y="1651686"/>
                </a:lnTo>
                <a:lnTo>
                  <a:pt x="74141" y="1791729"/>
                </a:lnTo>
              </a:path>
            </a:pathLst>
          </a:cu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DE" sz="2800" b="0" i="0" u="none" strike="noStrike" cap="none" normalizeH="0" baseline="0">
              <a:ln>
                <a:noFill/>
              </a:ln>
              <a:solidFill>
                <a:schemeClr val="tx1"/>
              </a:solidFill>
              <a:effectLst/>
              <a:latin typeface="Arial" charset="0"/>
            </a:endParaRPr>
          </a:p>
        </p:txBody>
      </p:sp>
      <p:cxnSp>
        <p:nvCxnSpPr>
          <p:cNvPr id="16" name="Gerader Verbinder 15"/>
          <p:cNvCxnSpPr>
            <a:endCxn id="17" idx="1"/>
          </p:cNvCxnSpPr>
          <p:nvPr/>
        </p:nvCxnSpPr>
        <p:spPr bwMode="auto">
          <a:xfrm>
            <a:off x="1994460" y="2924944"/>
            <a:ext cx="193783" cy="2824281"/>
          </a:xfrm>
          <a:prstGeom prst="line">
            <a:avLst/>
          </a:prstGeom>
          <a:solidFill>
            <a:schemeClr val="accent1"/>
          </a:solidFill>
          <a:ln w="25400" cap="flat" cmpd="sng" algn="ctr">
            <a:solidFill>
              <a:srgbClr val="FF3300"/>
            </a:solidFill>
            <a:prstDash val="solid"/>
            <a:round/>
            <a:headEnd type="triangle" w="med" len="med"/>
            <a:tailEnd type="none" w="med" len="med"/>
          </a:ln>
          <a:effectLst/>
        </p:spPr>
      </p:cxnSp>
      <p:sp>
        <p:nvSpPr>
          <p:cNvPr id="17" name="Textfeld 16"/>
          <p:cNvSpPr txBox="1"/>
          <p:nvPr/>
        </p:nvSpPr>
        <p:spPr>
          <a:xfrm>
            <a:off x="2188243" y="5549170"/>
            <a:ext cx="2743797" cy="400110"/>
          </a:xfrm>
          <a:prstGeom prst="rect">
            <a:avLst/>
          </a:prstGeom>
          <a:noFill/>
        </p:spPr>
        <p:txBody>
          <a:bodyPr wrap="square" rtlCol="0">
            <a:spAutoFit/>
          </a:bodyPr>
          <a:lstStyle/>
          <a:p>
            <a:r>
              <a:rPr lang="de-DE" sz="2000" dirty="0"/>
              <a:t>Hochvoltkomponenten</a:t>
            </a:r>
          </a:p>
        </p:txBody>
      </p:sp>
    </p:spTree>
    <p:extLst>
      <p:ext uri="{BB962C8B-B14F-4D97-AF65-F5344CB8AC3E}">
        <p14:creationId xmlns:p14="http://schemas.microsoft.com/office/powerpoint/2010/main" val="14935161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linds(horizontal)">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B4571205-DF3B-47E1-A22F-497B576BB568}" type="slidenum">
              <a:rPr lang="de-DE" altLang="de-DE" sz="1000" smtClean="0">
                <a:latin typeface="Arial" panose="020B0604020202020204" pitchFamily="34" charset="0"/>
              </a:rPr>
              <a:pPr>
                <a:spcBef>
                  <a:spcPct val="0"/>
                </a:spcBef>
                <a:buClrTx/>
                <a:buSzTx/>
                <a:buFontTx/>
                <a:buNone/>
              </a:pPr>
              <a:t>8</a:t>
            </a:fld>
            <a:endParaRPr lang="de-DE" altLang="de-DE" sz="1000">
              <a:latin typeface="Arial" panose="020B0604020202020204" pitchFamily="34" charset="0"/>
            </a:endParaRPr>
          </a:p>
        </p:txBody>
      </p:sp>
      <p:sp>
        <p:nvSpPr>
          <p:cNvPr id="9" name="Textfeld 8"/>
          <p:cNvSpPr txBox="1">
            <a:spLocks noChangeArrowheads="1"/>
          </p:cNvSpPr>
          <p:nvPr/>
        </p:nvSpPr>
        <p:spPr bwMode="auto">
          <a:xfrm>
            <a:off x="304800" y="1635125"/>
            <a:ext cx="8534400"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indent="-216000">
              <a:spcBef>
                <a:spcPct val="0"/>
              </a:spcBef>
              <a:buClrTx/>
              <a:buSzTx/>
              <a:buFont typeface="Wingdings" panose="05000000000000000000" pitchFamily="2" charset="2"/>
              <a:buChar char="§"/>
            </a:pPr>
            <a:r>
              <a:rPr lang="de-DE" altLang="de-DE" sz="2000" dirty="0">
                <a:latin typeface="Arial" panose="020B0604020202020204" pitchFamily="34" charset="0"/>
              </a:rPr>
              <a:t>Innerhalb des Batteriesystems befinden sich Trennrelais, welche im   </a:t>
            </a:r>
            <a:br>
              <a:rPr lang="de-DE" altLang="de-DE" sz="2000" dirty="0">
                <a:latin typeface="Arial" panose="020B0604020202020204" pitchFamily="34" charset="0"/>
              </a:rPr>
            </a:br>
            <a:r>
              <a:rPr lang="de-DE" altLang="de-DE" sz="2000" dirty="0">
                <a:latin typeface="Arial" panose="020B0604020202020204" pitchFamily="34" charset="0"/>
              </a:rPr>
              <a:t>Bedarfsfall die Hochvoltbatterie an allen Batteriepolen vom Hochvoltnetz trennen. </a:t>
            </a:r>
          </a:p>
          <a:p>
            <a:pPr>
              <a:spcBef>
                <a:spcPct val="0"/>
              </a:spcBef>
              <a:buClrTx/>
              <a:buSzTx/>
              <a:buFontTx/>
              <a:buNone/>
            </a:pPr>
            <a:endParaRPr lang="de-DE" altLang="de-DE" sz="1800" dirty="0">
              <a:latin typeface="Arial" panose="020B0604020202020204" pitchFamily="34" charset="0"/>
            </a:endParaRPr>
          </a:p>
          <a:p>
            <a:pPr marL="216000" indent="-216000">
              <a:spcBef>
                <a:spcPct val="0"/>
              </a:spcBef>
              <a:buClrTx/>
              <a:buSzTx/>
              <a:buFont typeface="Wingdings" panose="05000000000000000000" pitchFamily="2" charset="2"/>
              <a:buChar char="§"/>
            </a:pPr>
            <a:r>
              <a:rPr lang="de-DE" altLang="de-DE" sz="2000" dirty="0">
                <a:latin typeface="Arial" panose="020B0604020202020204" pitchFamily="34" charset="0"/>
              </a:rPr>
              <a:t>Das Hochvoltnetz ist galvanisch (ohne leitende Verbindung) vom </a:t>
            </a:r>
            <a:br>
              <a:rPr lang="de-DE" altLang="de-DE" sz="2000" dirty="0">
                <a:latin typeface="Arial" panose="020B0604020202020204" pitchFamily="34" charset="0"/>
              </a:rPr>
            </a:br>
            <a:r>
              <a:rPr lang="de-DE" altLang="de-DE" sz="2000" dirty="0">
                <a:latin typeface="Arial" panose="020B0604020202020204" pitchFamily="34" charset="0"/>
              </a:rPr>
              <a:t>normalen Bordnetz getrennt. Es unterscheidet sich hierdurch vom </a:t>
            </a:r>
            <a:br>
              <a:rPr lang="de-DE" altLang="de-DE" sz="2000" dirty="0">
                <a:latin typeface="Arial" panose="020B0604020202020204" pitchFamily="34" charset="0"/>
              </a:rPr>
            </a:br>
            <a:r>
              <a:rPr lang="de-DE" altLang="de-DE" sz="2000" dirty="0">
                <a:latin typeface="Arial" panose="020B0604020202020204" pitchFamily="34" charset="0"/>
              </a:rPr>
              <a:t>12 V/24 V-Bordnetz, dessen Stromkreis über die Fahrzeugkarosserie geschlossen wird.</a:t>
            </a:r>
          </a:p>
          <a:p>
            <a:pPr>
              <a:spcBef>
                <a:spcPct val="0"/>
              </a:spcBef>
              <a:buClrTx/>
              <a:buSzTx/>
              <a:buFont typeface="Arial" panose="020B0604020202020204" pitchFamily="34" charset="0"/>
              <a:buNone/>
            </a:pPr>
            <a:endParaRPr lang="de-DE" altLang="de-DE" sz="1800" dirty="0">
              <a:latin typeface="Arial" panose="020B0604020202020204" pitchFamily="34" charset="0"/>
            </a:endParaRPr>
          </a:p>
          <a:p>
            <a:pPr marL="216000" indent="-216000">
              <a:spcBef>
                <a:spcPct val="0"/>
              </a:spcBef>
              <a:buClrTx/>
              <a:buSzTx/>
              <a:buFont typeface="Wingdings" panose="05000000000000000000" pitchFamily="2" charset="2"/>
              <a:buChar char="§"/>
            </a:pPr>
            <a:r>
              <a:rPr lang="de-DE" altLang="de-DE" sz="2000" dirty="0">
                <a:latin typeface="Arial" panose="020B0604020202020204" pitchFamily="34" charset="0"/>
              </a:rPr>
              <a:t>Bei Unfällen mit Airbagauslösung erfolgt i.d.R. eine Abschaltung des </a:t>
            </a:r>
            <a:br>
              <a:rPr lang="de-DE" altLang="de-DE" sz="2000" dirty="0">
                <a:latin typeface="Arial" panose="020B0604020202020204" pitchFamily="34" charset="0"/>
              </a:rPr>
            </a:br>
            <a:r>
              <a:rPr lang="de-DE" altLang="de-DE" sz="2000" dirty="0">
                <a:latin typeface="Arial" panose="020B0604020202020204" pitchFamily="34" charset="0"/>
              </a:rPr>
              <a:t>Hochvoltnetzes durch Öffnen der Trennrelais.</a:t>
            </a:r>
          </a:p>
          <a:p>
            <a:pPr>
              <a:spcBef>
                <a:spcPct val="0"/>
              </a:spcBef>
              <a:buClrTx/>
              <a:buSzTx/>
              <a:buFont typeface="Arial" panose="020B0604020202020204" pitchFamily="34" charset="0"/>
              <a:buNone/>
            </a:pPr>
            <a:endParaRPr lang="de-DE" altLang="de-DE" sz="1400" dirty="0">
              <a:latin typeface="Arial" panose="020B0604020202020204" pitchFamily="34" charset="0"/>
            </a:endParaRPr>
          </a:p>
        </p:txBody>
      </p:sp>
      <p:sp>
        <p:nvSpPr>
          <p:cNvPr id="18436" name="Text Box 5"/>
          <p:cNvSpPr txBox="1">
            <a:spLocks noChangeArrowheads="1"/>
          </p:cNvSpPr>
          <p:nvPr/>
        </p:nvSpPr>
        <p:spPr bwMode="auto">
          <a:xfrm>
            <a:off x="647700" y="849313"/>
            <a:ext cx="78486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Sicherheitseinrichtungen, Schutzmechanismen</a:t>
            </a:r>
            <a:endParaRPr lang="de-DE" altLang="de-DE" sz="1600">
              <a:latin typeface="Arial" panose="020B0604020202020204" pitchFamily="34" charset="0"/>
            </a:endParaRPr>
          </a:p>
        </p:txBody>
      </p:sp>
      <p:sp>
        <p:nvSpPr>
          <p:cNvPr id="18437"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blinds(horizontal)">
                                      <p:cBhvr>
                                        <p:cTn id="12" dur="500"/>
                                        <p:tgtEl>
                                          <p:spTgt spid="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blinds(horizontal)">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5D014E07-034B-4A17-8B0D-FD549A738FE0}" type="slidenum">
              <a:rPr lang="de-DE" altLang="de-DE" sz="1000" smtClean="0">
                <a:latin typeface="Arial" panose="020B0604020202020204" pitchFamily="34" charset="0"/>
              </a:rPr>
              <a:pPr>
                <a:spcBef>
                  <a:spcPct val="0"/>
                </a:spcBef>
                <a:buClrTx/>
                <a:buSzTx/>
                <a:buFontTx/>
                <a:buNone/>
              </a:pPr>
              <a:t>9</a:t>
            </a:fld>
            <a:endParaRPr lang="de-DE" altLang="de-DE" sz="1000">
              <a:latin typeface="Arial" panose="020B0604020202020204" pitchFamily="34" charset="0"/>
            </a:endParaRPr>
          </a:p>
        </p:txBody>
      </p:sp>
      <p:sp>
        <p:nvSpPr>
          <p:cNvPr id="9" name="Textfeld 8"/>
          <p:cNvSpPr txBox="1">
            <a:spLocks noChangeArrowheads="1"/>
          </p:cNvSpPr>
          <p:nvPr/>
        </p:nvSpPr>
        <p:spPr bwMode="auto">
          <a:xfrm>
            <a:off x="304800" y="1412776"/>
            <a:ext cx="8534400" cy="4878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indent="-215900">
              <a:spcBef>
                <a:spcPct val="0"/>
              </a:spcBef>
              <a:buClrTx/>
              <a:buSzTx/>
              <a:buFont typeface="Wingdings" panose="05000000000000000000" pitchFamily="2" charset="2"/>
              <a:buChar char="§"/>
            </a:pPr>
            <a:r>
              <a:rPr lang="de-DE" altLang="de-DE" sz="2000" dirty="0">
                <a:latin typeface="Arial" panose="020B0604020202020204" pitchFamily="34" charset="0"/>
              </a:rPr>
              <a:t>Leitungsüberwachung</a:t>
            </a:r>
          </a:p>
          <a:p>
            <a:pPr>
              <a:spcBef>
                <a:spcPct val="0"/>
              </a:spcBef>
              <a:buClrTx/>
              <a:buSzTx/>
              <a:buFont typeface="Arial" panose="020B0604020202020204" pitchFamily="34" charset="0"/>
              <a:buNone/>
            </a:pPr>
            <a:endParaRPr lang="de-DE" altLang="de-DE" sz="1200" dirty="0">
              <a:latin typeface="Arial" panose="020B0604020202020204" pitchFamily="34" charset="0"/>
            </a:endParaRPr>
          </a:p>
          <a:p>
            <a:pPr marL="216000" indent="-215900">
              <a:spcBef>
                <a:spcPct val="0"/>
              </a:spcBef>
              <a:buClrTx/>
              <a:buSzTx/>
              <a:buFont typeface="Wingdings" panose="05000000000000000000" pitchFamily="2" charset="2"/>
              <a:buChar char="§"/>
            </a:pPr>
            <a:r>
              <a:rPr lang="de-DE" altLang="de-DE" sz="2000" dirty="0">
                <a:latin typeface="Arial" panose="020B0604020202020204" pitchFamily="34" charset="0"/>
              </a:rPr>
              <a:t>Hochvoltkomponenten sind in der Regel mit Warnaufklebern versehen </a:t>
            </a:r>
            <a:br>
              <a:rPr lang="de-DE" altLang="de-DE" sz="2000" dirty="0">
                <a:latin typeface="Arial" panose="020B0604020202020204" pitchFamily="34" charset="0"/>
              </a:rPr>
            </a:br>
            <a:r>
              <a:rPr lang="de-DE" altLang="de-DE" sz="2000" dirty="0">
                <a:latin typeface="Arial" panose="020B0604020202020204" pitchFamily="34" charset="0"/>
              </a:rPr>
              <a:t>und berührsicher ausgeführt.</a:t>
            </a: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1400" dirty="0">
              <a:latin typeface="Arial" panose="020B0604020202020204" pitchFamily="34" charset="0"/>
            </a:endParaRPr>
          </a:p>
          <a:p>
            <a:pPr>
              <a:spcBef>
                <a:spcPct val="0"/>
              </a:spcBef>
              <a:buClrTx/>
              <a:buSzTx/>
              <a:buFont typeface="Arial" panose="020B0604020202020204" pitchFamily="34" charset="0"/>
              <a:buNone/>
            </a:pPr>
            <a:endParaRPr lang="de-DE" altLang="de-DE" sz="500" dirty="0">
              <a:latin typeface="Arial" panose="020B0604020202020204" pitchFamily="34" charset="0"/>
            </a:endParaRPr>
          </a:p>
          <a:p>
            <a:pPr>
              <a:spcBef>
                <a:spcPct val="0"/>
              </a:spcBef>
              <a:buClrTx/>
              <a:buSzTx/>
              <a:buNone/>
            </a:pPr>
            <a:endParaRPr lang="de-DE" altLang="de-DE" sz="5600" dirty="0">
              <a:latin typeface="Arial" panose="020B0604020202020204" pitchFamily="34" charset="0"/>
            </a:endParaRPr>
          </a:p>
          <a:p>
            <a:pPr marL="216000" indent="-215900">
              <a:spcBef>
                <a:spcPct val="0"/>
              </a:spcBef>
              <a:buClrTx/>
              <a:buSzTx/>
              <a:buFont typeface="Wingdings" panose="05000000000000000000" pitchFamily="2" charset="2"/>
              <a:buChar char="§"/>
            </a:pPr>
            <a:r>
              <a:rPr lang="de-DE" altLang="de-DE" sz="2000" dirty="0">
                <a:latin typeface="Arial" panose="020B0604020202020204" pitchFamily="34" charset="0"/>
              </a:rPr>
              <a:t>Durch die hohen Sicherheitsstandards der Serienfahrzeuge ist es bei </a:t>
            </a:r>
            <a:br>
              <a:rPr lang="de-DE" altLang="de-DE" sz="2000" dirty="0">
                <a:latin typeface="Arial" panose="020B0604020202020204" pitchFamily="34" charset="0"/>
              </a:rPr>
            </a:br>
            <a:r>
              <a:rPr lang="de-DE" altLang="de-DE" sz="2000" dirty="0">
                <a:latin typeface="Arial" panose="020B0604020202020204" pitchFamily="34" charset="0"/>
              </a:rPr>
              <a:t>nicht völlig deformierten Fahrzeugen mit Beschädigung des </a:t>
            </a:r>
            <a:br>
              <a:rPr lang="de-DE" altLang="de-DE" sz="2000" dirty="0">
                <a:latin typeface="Arial" panose="020B0604020202020204" pitchFamily="34" charset="0"/>
              </a:rPr>
            </a:br>
            <a:r>
              <a:rPr lang="de-DE" altLang="de-DE" sz="2000" dirty="0">
                <a:latin typeface="Arial" panose="020B0604020202020204" pitchFamily="34" charset="0"/>
              </a:rPr>
              <a:t>Batteriegehäuses praktisch ausgeschlossen eine Verletzung durch den </a:t>
            </a:r>
            <a:br>
              <a:rPr lang="de-DE" altLang="de-DE" sz="2000" dirty="0">
                <a:latin typeface="Arial" panose="020B0604020202020204" pitchFamily="34" charset="0"/>
              </a:rPr>
            </a:br>
            <a:r>
              <a:rPr lang="de-DE" altLang="de-DE" sz="2000" dirty="0">
                <a:latin typeface="Arial" panose="020B0604020202020204" pitchFamily="34" charset="0"/>
              </a:rPr>
              <a:t>elektrischen Strom zu erleiden.</a:t>
            </a:r>
          </a:p>
        </p:txBody>
      </p:sp>
      <p:sp>
        <p:nvSpPr>
          <p:cNvPr id="19460"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pic>
        <p:nvPicPr>
          <p:cNvPr id="19461" name="Grafik 1"/>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6328576" y="2492896"/>
            <a:ext cx="1803381" cy="22170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feld 9"/>
          <p:cNvSpPr txBox="1">
            <a:spLocks noChangeArrowheads="1"/>
          </p:cNvSpPr>
          <p:nvPr/>
        </p:nvSpPr>
        <p:spPr bwMode="auto">
          <a:xfrm>
            <a:off x="6299919" y="4581128"/>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Abb.5</a:t>
            </a:r>
          </a:p>
        </p:txBody>
      </p:sp>
      <p:sp>
        <p:nvSpPr>
          <p:cNvPr id="19463" name="Text Box 5"/>
          <p:cNvSpPr txBox="1">
            <a:spLocks noChangeArrowheads="1"/>
          </p:cNvSpPr>
          <p:nvPr/>
        </p:nvSpPr>
        <p:spPr bwMode="auto">
          <a:xfrm>
            <a:off x="647700" y="849313"/>
            <a:ext cx="78486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Sicherheitseinrichtungen, Schutzmechanismen</a:t>
            </a:r>
            <a:endParaRPr lang="de-DE" altLang="de-DE" sz="1600" dirty="0">
              <a:latin typeface="Arial" panose="020B0604020202020204" pitchFamily="34" charset="0"/>
            </a:endParaRPr>
          </a:p>
        </p:txBody>
      </p:sp>
      <p:pic>
        <p:nvPicPr>
          <p:cNvPr id="2" name="Grafik 1"/>
          <p:cNvPicPr>
            <a:picLocks noChangeAspect="1"/>
          </p:cNvPicPr>
          <p:nvPr/>
        </p:nvPicPr>
        <p:blipFill>
          <a:blip r:embed="rId3"/>
          <a:stretch>
            <a:fillRect/>
          </a:stretch>
        </p:blipFill>
        <p:spPr>
          <a:xfrm>
            <a:off x="730179" y="2826496"/>
            <a:ext cx="4993949" cy="1754631"/>
          </a:xfrm>
          <a:prstGeom prst="rect">
            <a:avLst/>
          </a:prstGeom>
          <a:effectLst/>
        </p:spPr>
      </p:pic>
      <p:sp>
        <p:nvSpPr>
          <p:cNvPr id="11" name="Textfeld 10"/>
          <p:cNvSpPr txBox="1">
            <a:spLocks noChangeArrowheads="1"/>
          </p:cNvSpPr>
          <p:nvPr/>
        </p:nvSpPr>
        <p:spPr bwMode="auto">
          <a:xfrm>
            <a:off x="730180" y="4581128"/>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Abb.4</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blinds(horizontal)">
                                      <p:cBhvr>
                                        <p:cTn id="12" dur="500"/>
                                        <p:tgtEl>
                                          <p:spTgt spid="9">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horizontal)">
                                      <p:cBhvr>
                                        <p:cTn id="18" dur="500"/>
                                        <p:tgtEl>
                                          <p:spTgt spid="11"/>
                                        </p:tgtEl>
                                      </p:cBhvr>
                                    </p:animEffect>
                                  </p:childTnLst>
                                </p:cTn>
                              </p:par>
                              <p:par>
                                <p:cTn id="19" presetID="3" presetClass="entr" presetSubtype="10" fill="hold" nodeType="withEffect">
                                  <p:stCondLst>
                                    <p:cond delay="0"/>
                                  </p:stCondLst>
                                  <p:childTnLst>
                                    <p:set>
                                      <p:cBhvr>
                                        <p:cTn id="20" dur="1" fill="hold">
                                          <p:stCondLst>
                                            <p:cond delay="0"/>
                                          </p:stCondLst>
                                        </p:cTn>
                                        <p:tgtEl>
                                          <p:spTgt spid="19461"/>
                                        </p:tgtEl>
                                        <p:attrNameLst>
                                          <p:attrName>style.visibility</p:attrName>
                                        </p:attrNameLst>
                                      </p:cBhvr>
                                      <p:to>
                                        <p:strVal val="visible"/>
                                      </p:to>
                                    </p:set>
                                    <p:animEffect transition="in" filter="blinds(horizontal)">
                                      <p:cBhvr>
                                        <p:cTn id="21" dur="500"/>
                                        <p:tgtEl>
                                          <p:spTgt spid="19461"/>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9">
                                            <p:txEl>
                                              <p:pRg st="12" end="12"/>
                                            </p:txEl>
                                          </p:spTgt>
                                        </p:tgtEl>
                                        <p:attrNameLst>
                                          <p:attrName>style.visibility</p:attrName>
                                        </p:attrNameLst>
                                      </p:cBhvr>
                                      <p:to>
                                        <p:strVal val="visible"/>
                                      </p:to>
                                    </p:set>
                                    <p:animEffect transition="in" filter="blinds(horizontal)">
                                      <p:cBhvr>
                                        <p:cTn id="29" dur="500"/>
                                        <p:tgtEl>
                                          <p:spTgt spid="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5D014E07-034B-4A17-8B0D-FD549A738FE0}" type="slidenum">
              <a:rPr lang="de-DE" altLang="de-DE" sz="1000" smtClean="0">
                <a:latin typeface="Arial" panose="020B0604020202020204" pitchFamily="34" charset="0"/>
              </a:rPr>
              <a:pPr>
                <a:spcBef>
                  <a:spcPct val="0"/>
                </a:spcBef>
                <a:buClrTx/>
                <a:buSzTx/>
                <a:buFontTx/>
                <a:buNone/>
              </a:pPr>
              <a:t>10</a:t>
            </a:fld>
            <a:endParaRPr lang="de-DE" altLang="de-DE" sz="1000">
              <a:latin typeface="Arial" panose="020B0604020202020204" pitchFamily="34" charset="0"/>
            </a:endParaRPr>
          </a:p>
        </p:txBody>
      </p:sp>
      <p:sp>
        <p:nvSpPr>
          <p:cNvPr id="9" name="Textfeld 8"/>
          <p:cNvSpPr txBox="1">
            <a:spLocks noChangeArrowheads="1"/>
          </p:cNvSpPr>
          <p:nvPr/>
        </p:nvSpPr>
        <p:spPr bwMode="auto">
          <a:xfrm>
            <a:off x="304800" y="5661662"/>
            <a:ext cx="8534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indent="-215900">
              <a:spcBef>
                <a:spcPct val="0"/>
              </a:spcBef>
              <a:buClrTx/>
              <a:buSzTx/>
              <a:buFont typeface="Wingdings" panose="05000000000000000000" pitchFamily="2" charset="2"/>
              <a:buChar char="§"/>
            </a:pPr>
            <a:r>
              <a:rPr lang="de-DE" altLang="de-DE" sz="2000" dirty="0">
                <a:latin typeface="Arial" panose="020B0604020202020204" pitchFamily="34" charset="0"/>
              </a:rPr>
              <a:t>Hochvoltkabel sind mit einer orangefarbenen Isolierung versehen und   </a:t>
            </a:r>
            <a:br>
              <a:rPr lang="de-DE" altLang="de-DE" sz="2000" dirty="0">
                <a:latin typeface="Arial" panose="020B0604020202020204" pitchFamily="34" charset="0"/>
              </a:rPr>
            </a:br>
            <a:r>
              <a:rPr lang="de-DE" altLang="de-DE" sz="2000" dirty="0">
                <a:latin typeface="Arial" panose="020B0604020202020204" pitchFamily="34" charset="0"/>
              </a:rPr>
              <a:t>berührsicher ausgeführt. </a:t>
            </a:r>
          </a:p>
        </p:txBody>
      </p:sp>
      <p:sp>
        <p:nvSpPr>
          <p:cNvPr id="19460"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19463" name="Text Box 5"/>
          <p:cNvSpPr txBox="1">
            <a:spLocks noChangeArrowheads="1"/>
          </p:cNvSpPr>
          <p:nvPr/>
        </p:nvSpPr>
        <p:spPr bwMode="auto">
          <a:xfrm>
            <a:off x="647700" y="836712"/>
            <a:ext cx="78486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type="none" w="lg" len="lg"/>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Sicherheitseinrichtungen, Schutzmechanismen</a:t>
            </a:r>
            <a:endParaRPr lang="de-DE" altLang="de-DE" sz="1600" dirty="0">
              <a:latin typeface="Arial" panose="020B0604020202020204" pitchFamily="34" charset="0"/>
            </a:endParaRPr>
          </a:p>
        </p:txBody>
      </p:sp>
      <p:pic>
        <p:nvPicPr>
          <p:cNvPr id="2" name="Grafik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526987" y="1449032"/>
            <a:ext cx="5925333" cy="3895129"/>
          </a:xfrm>
          <a:prstGeom prst="rect">
            <a:avLst/>
          </a:prstGeom>
          <a:effectLst>
            <a:outerShdw blurRad="50800" dist="38100" dir="2700000" algn="tl" rotWithShape="0">
              <a:prstClr val="black">
                <a:alpha val="40000"/>
              </a:prstClr>
            </a:outerShdw>
          </a:effectLst>
        </p:spPr>
      </p:pic>
      <p:sp>
        <p:nvSpPr>
          <p:cNvPr id="10" name="Textfeld 9"/>
          <p:cNvSpPr txBox="1">
            <a:spLocks noChangeArrowheads="1"/>
          </p:cNvSpPr>
          <p:nvPr/>
        </p:nvSpPr>
        <p:spPr bwMode="auto">
          <a:xfrm>
            <a:off x="1475656" y="5345685"/>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Abb.6</a:t>
            </a:r>
          </a:p>
        </p:txBody>
      </p:sp>
    </p:spTree>
    <p:extLst>
      <p:ext uri="{BB962C8B-B14F-4D97-AF65-F5344CB8AC3E}">
        <p14:creationId xmlns:p14="http://schemas.microsoft.com/office/powerpoint/2010/main" val="103272780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feld 4"/>
          <p:cNvSpPr txBox="1">
            <a:spLocks noChangeArrowheads="1"/>
          </p:cNvSpPr>
          <p:nvPr/>
        </p:nvSpPr>
        <p:spPr bwMode="auto">
          <a:xfrm>
            <a:off x="287338" y="836712"/>
            <a:ext cx="85693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600" b="1" dirty="0">
                <a:latin typeface="Arial" panose="020B0604020202020204" pitchFamily="34" charset="0"/>
              </a:rPr>
              <a:t>Lagefeststellung (Erkundung/Kontrolle)</a:t>
            </a:r>
          </a:p>
        </p:txBody>
      </p:sp>
      <p:sp>
        <p:nvSpPr>
          <p:cNvPr id="49157" name="Textfeld 5"/>
          <p:cNvSpPr txBox="1">
            <a:spLocks noChangeArrowheads="1"/>
          </p:cNvSpPr>
          <p:nvPr/>
        </p:nvSpPr>
        <p:spPr bwMode="auto">
          <a:xfrm>
            <a:off x="304800" y="1435998"/>
            <a:ext cx="8534400"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indent="-215900">
              <a:spcBef>
                <a:spcPct val="0"/>
              </a:spcBef>
              <a:buClrTx/>
              <a:buSzTx/>
              <a:buFont typeface="Wingdings" panose="05000000000000000000" pitchFamily="2" charset="2"/>
              <a:buChar char="§"/>
            </a:pPr>
            <a:r>
              <a:rPr lang="de-DE" altLang="de-DE" sz="2400" dirty="0">
                <a:latin typeface="Arial" panose="020B0604020202020204" pitchFamily="34" charset="0"/>
              </a:rPr>
              <a:t>Während der Erkundungsphase nach einem Verkehrsunfall oder bei einem Fahrzeugbrand sollte immer versucht werden, die Antriebsart zu identifizieren.</a:t>
            </a:r>
          </a:p>
          <a:p>
            <a:pPr>
              <a:spcBef>
                <a:spcPct val="0"/>
              </a:spcBef>
              <a:buClrTx/>
              <a:buSzTx/>
              <a:buFontTx/>
              <a:buNone/>
            </a:pPr>
            <a:endParaRPr lang="de-DE" altLang="de-DE" sz="1400" dirty="0">
              <a:latin typeface="Arial" panose="020B0604020202020204" pitchFamily="34" charset="0"/>
            </a:endParaRPr>
          </a:p>
          <a:p>
            <a:pPr marL="216000" indent="-215900">
              <a:spcBef>
                <a:spcPct val="0"/>
              </a:spcBef>
              <a:buClrTx/>
              <a:buSzTx/>
              <a:buFont typeface="Wingdings" panose="05000000000000000000" pitchFamily="2" charset="2"/>
              <a:buChar char="§"/>
            </a:pPr>
            <a:r>
              <a:rPr lang="de-DE" altLang="de-DE" sz="2400" dirty="0">
                <a:latin typeface="Arial" panose="020B0604020202020204" pitchFamily="34" charset="0"/>
              </a:rPr>
              <a:t>Fahrzeuge mit alternativen Antriebsarten unterscheiden sich allerdings äußerlich häufig nicht oder kaum von Fahrzeugen mit konventionellem Otto- oder Dieselantrieb. </a:t>
            </a:r>
          </a:p>
          <a:p>
            <a:pPr marL="100">
              <a:spcBef>
                <a:spcPct val="0"/>
              </a:spcBef>
              <a:buClrTx/>
              <a:buSzTx/>
              <a:buNone/>
            </a:pPr>
            <a:endParaRPr lang="de-DE" altLang="de-DE" sz="1400" dirty="0">
              <a:latin typeface="Arial" panose="020B0604020202020204" pitchFamily="34" charset="0"/>
            </a:endParaRPr>
          </a:p>
          <a:p>
            <a:pPr marL="216000" indent="-215900">
              <a:spcBef>
                <a:spcPct val="0"/>
              </a:spcBef>
              <a:buClrTx/>
              <a:buSzTx/>
              <a:buFont typeface="Wingdings" panose="05000000000000000000" pitchFamily="2" charset="2"/>
              <a:buChar char="§"/>
            </a:pPr>
            <a:r>
              <a:rPr lang="de-DE" altLang="de-DE" sz="2400" dirty="0">
                <a:latin typeface="Arial" panose="020B0604020202020204" pitchFamily="34" charset="0"/>
              </a:rPr>
              <a:t>Trotzdem gibt es an den Fahrzeugen bauliche Gegebenheiten, die auf einen alternativen Antrieb hinweisen. </a:t>
            </a:r>
          </a:p>
          <a:p>
            <a:pPr marL="100">
              <a:spcBef>
                <a:spcPct val="0"/>
              </a:spcBef>
              <a:buClrTx/>
              <a:buSzTx/>
              <a:buNone/>
            </a:pPr>
            <a:endParaRPr lang="de-DE" altLang="de-DE" sz="1400" dirty="0">
              <a:latin typeface="Arial" panose="020B0604020202020204" pitchFamily="34" charset="0"/>
            </a:endParaRPr>
          </a:p>
          <a:p>
            <a:pPr marL="216000" indent="-215900">
              <a:spcBef>
                <a:spcPct val="0"/>
              </a:spcBef>
              <a:buClrTx/>
              <a:buSzTx/>
              <a:buFont typeface="Wingdings" panose="05000000000000000000" pitchFamily="2" charset="2"/>
              <a:buChar char="§"/>
            </a:pPr>
            <a:r>
              <a:rPr lang="de-DE" altLang="de-DE" sz="2400" dirty="0">
                <a:latin typeface="Arial" panose="020B0604020202020204" pitchFamily="34" charset="0"/>
              </a:rPr>
              <a:t>Um erste Anhaltspunkte zu erhalten, um welchen Antrieb es sich handelt, kann die </a:t>
            </a:r>
            <a:r>
              <a:rPr lang="de-DE" altLang="de-DE" sz="2400" b="1" i="1" dirty="0">
                <a:latin typeface="Arial" panose="020B0604020202020204" pitchFamily="34" charset="0"/>
              </a:rPr>
              <a:t>AUTO – Regel </a:t>
            </a:r>
            <a:r>
              <a:rPr lang="de-DE" altLang="de-DE" sz="2400" dirty="0">
                <a:latin typeface="Arial" panose="020B0604020202020204" pitchFamily="34" charset="0"/>
              </a:rPr>
              <a:t>angewendet werden.  </a:t>
            </a:r>
          </a:p>
        </p:txBody>
      </p:sp>
      <p:sp>
        <p:nvSpPr>
          <p:cNvPr id="20484"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9433769B-EE2A-4569-9DBA-57AED3E2E26A}" type="slidenum">
              <a:rPr lang="de-DE" altLang="de-DE" sz="1000" smtClean="0">
                <a:latin typeface="Arial" panose="020B0604020202020204" pitchFamily="34" charset="0"/>
              </a:rPr>
              <a:pPr>
                <a:spcBef>
                  <a:spcPct val="0"/>
                </a:spcBef>
                <a:buClrTx/>
                <a:buSzTx/>
                <a:buFontTx/>
                <a:buNone/>
              </a:pPr>
              <a:t>11</a:t>
            </a:fld>
            <a:endParaRPr lang="de-DE" altLang="de-DE" sz="1000">
              <a:latin typeface="Arial" panose="020B0604020202020204" pitchFamily="34" charset="0"/>
            </a:endParaRPr>
          </a:p>
        </p:txBody>
      </p:sp>
      <p:sp>
        <p:nvSpPr>
          <p:cNvPr id="20485"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7">
                                            <p:txEl>
                                              <p:pRg st="0" end="0"/>
                                            </p:txEl>
                                          </p:spTgt>
                                        </p:tgtEl>
                                        <p:attrNameLst>
                                          <p:attrName>style.visibility</p:attrName>
                                        </p:attrNameLst>
                                      </p:cBhvr>
                                      <p:to>
                                        <p:strVal val="visible"/>
                                      </p:to>
                                    </p:set>
                                    <p:animEffect transition="in" filter="blinds(horizontal)">
                                      <p:cBhvr>
                                        <p:cTn id="7" dur="500"/>
                                        <p:tgtEl>
                                          <p:spTgt spid="4915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7">
                                            <p:txEl>
                                              <p:pRg st="2" end="2"/>
                                            </p:txEl>
                                          </p:spTgt>
                                        </p:tgtEl>
                                        <p:attrNameLst>
                                          <p:attrName>style.visibility</p:attrName>
                                        </p:attrNameLst>
                                      </p:cBhvr>
                                      <p:to>
                                        <p:strVal val="visible"/>
                                      </p:to>
                                    </p:set>
                                    <p:animEffect transition="in" filter="blinds(horizontal)">
                                      <p:cBhvr>
                                        <p:cTn id="12" dur="500"/>
                                        <p:tgtEl>
                                          <p:spTgt spid="4915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9157">
                                            <p:txEl>
                                              <p:pRg st="4" end="4"/>
                                            </p:txEl>
                                          </p:spTgt>
                                        </p:tgtEl>
                                        <p:attrNameLst>
                                          <p:attrName>style.visibility</p:attrName>
                                        </p:attrNameLst>
                                      </p:cBhvr>
                                      <p:to>
                                        <p:strVal val="visible"/>
                                      </p:to>
                                    </p:set>
                                    <p:animEffect transition="in" filter="blinds(horizontal)">
                                      <p:cBhvr>
                                        <p:cTn id="17" dur="500"/>
                                        <p:tgtEl>
                                          <p:spTgt spid="49157">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9157">
                                            <p:txEl>
                                              <p:pRg st="6" end="6"/>
                                            </p:txEl>
                                          </p:spTgt>
                                        </p:tgtEl>
                                        <p:attrNameLst>
                                          <p:attrName>style.visibility</p:attrName>
                                        </p:attrNameLst>
                                      </p:cBhvr>
                                      <p:to>
                                        <p:strVal val="visible"/>
                                      </p:to>
                                    </p:set>
                                    <p:animEffect transition="in" filter="blinds(horizontal)">
                                      <p:cBhvr>
                                        <p:cTn id="22" dur="500"/>
                                        <p:tgtEl>
                                          <p:spTgt spid="4915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Textfeld 5"/>
          <p:cNvSpPr txBox="1">
            <a:spLocks noChangeArrowheads="1"/>
          </p:cNvSpPr>
          <p:nvPr/>
        </p:nvSpPr>
        <p:spPr bwMode="auto">
          <a:xfrm>
            <a:off x="323850" y="1268413"/>
            <a:ext cx="8496300"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indent="-179388">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lvl="1" indent="-216000">
              <a:lnSpc>
                <a:spcPct val="150000"/>
              </a:lnSpc>
              <a:spcBef>
                <a:spcPct val="0"/>
              </a:spcBef>
              <a:buClrTx/>
              <a:defRPr/>
            </a:pPr>
            <a:r>
              <a:rPr lang="de-DE" altLang="de-DE" sz="2400" dirty="0">
                <a:latin typeface="Arial" panose="020B0604020202020204" pitchFamily="34" charset="0"/>
              </a:rPr>
              <a:t>Nebelbildung am bzw. unterhalb des Fahrzeuges?</a:t>
            </a:r>
          </a:p>
          <a:p>
            <a:pPr marL="241200" lvl="1" indent="0">
              <a:lnSpc>
                <a:spcPct val="15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marL="241200" lvl="1" indent="0">
              <a:lnSpc>
                <a:spcPct val="15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marL="241200" lvl="1" indent="0">
              <a:lnSpc>
                <a:spcPct val="15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marL="241200" lvl="1" indent="0">
              <a:lnSpc>
                <a:spcPct val="15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marL="241200" lvl="1" indent="0">
              <a:lnSpc>
                <a:spcPct val="15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lvl="1" indent="-216000">
              <a:lnSpc>
                <a:spcPct val="150000"/>
              </a:lnSpc>
              <a:spcBef>
                <a:spcPct val="0"/>
              </a:spcBef>
              <a:buClrTx/>
              <a:defRPr/>
            </a:pPr>
            <a:r>
              <a:rPr lang="de-DE" altLang="de-DE" sz="2400" dirty="0">
                <a:latin typeface="Arial" panose="020B0604020202020204" pitchFamily="34" charset="0"/>
              </a:rPr>
              <a:t>Gasaustritt/Schaden an der Hochvoltbatterie?</a:t>
            </a:r>
          </a:p>
          <a:p>
            <a:pPr lvl="1" indent="-216000">
              <a:lnSpc>
                <a:spcPct val="150000"/>
              </a:lnSpc>
              <a:spcBef>
                <a:spcPct val="0"/>
              </a:spcBef>
              <a:buClrTx/>
              <a:defRPr/>
            </a:pPr>
            <a:r>
              <a:rPr lang="de-DE" altLang="de-DE" sz="2400" dirty="0">
                <a:latin typeface="Arial" panose="020B0604020202020204" pitchFamily="34" charset="0"/>
              </a:rPr>
              <a:t>Abblasgeräusche (Rauschen/Zischen, Knistern, Knallen)?</a:t>
            </a:r>
          </a:p>
          <a:p>
            <a:pPr lvl="1" indent="-216000">
              <a:lnSpc>
                <a:spcPct val="150000"/>
              </a:lnSpc>
              <a:spcBef>
                <a:spcPct val="0"/>
              </a:spcBef>
              <a:buClrTx/>
              <a:defRPr/>
            </a:pPr>
            <a:r>
              <a:rPr lang="de-DE" altLang="de-DE" sz="2400" dirty="0">
                <a:latin typeface="Arial" panose="020B0604020202020204" pitchFamily="34" charset="0"/>
              </a:rPr>
              <a:t>austretende Flüssigkeiten?</a:t>
            </a:r>
          </a:p>
          <a:p>
            <a:pPr>
              <a:spcBef>
                <a:spcPct val="0"/>
              </a:spcBef>
              <a:buClrTx/>
              <a:buSzTx/>
              <a:buFontTx/>
              <a:buNone/>
              <a:defRPr/>
            </a:pPr>
            <a:endParaRPr lang="de-DE" altLang="de-DE" sz="1200" dirty="0">
              <a:latin typeface="Arial" panose="020B0604020202020204" pitchFamily="34" charset="0"/>
            </a:endParaRPr>
          </a:p>
        </p:txBody>
      </p:sp>
      <p:sp>
        <p:nvSpPr>
          <p:cNvPr id="22531"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91EFA75A-817D-4A84-995D-A5BEE93D4CE1}" type="slidenum">
              <a:rPr lang="de-DE" altLang="de-DE" sz="1000" smtClean="0">
                <a:latin typeface="Arial" panose="020B0604020202020204" pitchFamily="34" charset="0"/>
              </a:rPr>
              <a:pPr>
                <a:spcBef>
                  <a:spcPct val="0"/>
                </a:spcBef>
                <a:buClrTx/>
                <a:buSzTx/>
                <a:buFontTx/>
                <a:buNone/>
              </a:pPr>
              <a:t>12</a:t>
            </a:fld>
            <a:endParaRPr lang="de-DE" altLang="de-DE" sz="1000">
              <a:latin typeface="Arial" panose="020B0604020202020204" pitchFamily="34" charset="0"/>
            </a:endParaRPr>
          </a:p>
        </p:txBody>
      </p:sp>
      <p:sp>
        <p:nvSpPr>
          <p:cNvPr id="22532"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22533" name="Textfeld 4"/>
          <p:cNvSpPr txBox="1">
            <a:spLocks noChangeArrowheads="1"/>
          </p:cNvSpPr>
          <p:nvPr/>
        </p:nvSpPr>
        <p:spPr bwMode="auto">
          <a:xfrm>
            <a:off x="287338" y="765175"/>
            <a:ext cx="8569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800" b="1">
                <a:latin typeface="Arial" panose="020B0604020202020204" pitchFamily="34" charset="0"/>
              </a:rPr>
              <a:t>A</a:t>
            </a:r>
            <a:r>
              <a:rPr lang="de-DE" altLang="de-DE" sz="2800">
                <a:latin typeface="Arial" panose="020B0604020202020204" pitchFamily="34" charset="0"/>
              </a:rPr>
              <a:t> – </a:t>
            </a:r>
            <a:r>
              <a:rPr lang="de-DE" altLang="de-DE" sz="2800" b="1">
                <a:latin typeface="Arial" panose="020B0604020202020204" pitchFamily="34" charset="0"/>
              </a:rPr>
              <a:t>Austretende Betriebsstoffe</a:t>
            </a:r>
          </a:p>
        </p:txBody>
      </p:sp>
      <p:pic>
        <p:nvPicPr>
          <p:cNvPr id="19" name="Picture 3" descr="C:\Users\Jorg.VIRTSOL\Pictures\Photo Stream\Shared\Screenshots\01725fcd972b0faa8daab137aa62bc8c59cdcdacb3.jpg">
            <a:extLst>
              <a:ext uri="{FF2B5EF4-FFF2-40B4-BE49-F238E27FC236}">
                <a16:creationId xmlns:a16="http://schemas.microsoft.com/office/drawing/2014/main" id="{A4E2CD1C-6058-FE4E-847B-2090E20BD806}"/>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899592" y="1893570"/>
            <a:ext cx="5147642" cy="2699068"/>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feld 19"/>
          <p:cNvSpPr txBox="1">
            <a:spLocks noChangeArrowheads="1"/>
          </p:cNvSpPr>
          <p:nvPr/>
        </p:nvSpPr>
        <p:spPr bwMode="auto">
          <a:xfrm>
            <a:off x="6084168" y="4437112"/>
            <a:ext cx="116681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Abb.7</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7">
                                            <p:txEl>
                                              <p:pRg st="0" end="0"/>
                                            </p:txEl>
                                          </p:spTgt>
                                        </p:tgtEl>
                                        <p:attrNameLst>
                                          <p:attrName>style.visibility</p:attrName>
                                        </p:attrNameLst>
                                      </p:cBhvr>
                                      <p:to>
                                        <p:strVal val="visible"/>
                                      </p:to>
                                    </p:set>
                                    <p:animEffect transition="in" filter="blinds(horizontal)">
                                      <p:cBhvr>
                                        <p:cTn id="7" dur="500"/>
                                        <p:tgtEl>
                                          <p:spTgt spid="4915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linds(horizontal)">
                                      <p:cBhvr>
                                        <p:cTn id="10" dur="500"/>
                                        <p:tgtEl>
                                          <p:spTgt spid="1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linds(horizontal)">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49157">
                                            <p:txEl>
                                              <p:pRg st="6" end="6"/>
                                            </p:txEl>
                                          </p:spTgt>
                                        </p:tgtEl>
                                        <p:attrNameLst>
                                          <p:attrName>style.visibility</p:attrName>
                                        </p:attrNameLst>
                                      </p:cBhvr>
                                      <p:to>
                                        <p:strVal val="visible"/>
                                      </p:to>
                                    </p:set>
                                    <p:animEffect transition="in" filter="blinds(horizontal)">
                                      <p:cBhvr>
                                        <p:cTn id="18" dur="500"/>
                                        <p:tgtEl>
                                          <p:spTgt spid="49157">
                                            <p:txEl>
                                              <p:pRg st="6" end="6"/>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49157">
                                            <p:txEl>
                                              <p:pRg st="7" end="7"/>
                                            </p:txEl>
                                          </p:spTgt>
                                        </p:tgtEl>
                                        <p:attrNameLst>
                                          <p:attrName>style.visibility</p:attrName>
                                        </p:attrNameLst>
                                      </p:cBhvr>
                                      <p:to>
                                        <p:strVal val="visible"/>
                                      </p:to>
                                    </p:set>
                                    <p:animEffect transition="in" filter="blinds(horizontal)">
                                      <p:cBhvr>
                                        <p:cTn id="23" dur="500"/>
                                        <p:tgtEl>
                                          <p:spTgt spid="49157">
                                            <p:txEl>
                                              <p:pRg st="7" end="7"/>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49157">
                                            <p:txEl>
                                              <p:pRg st="8" end="8"/>
                                            </p:txEl>
                                          </p:spTgt>
                                        </p:tgtEl>
                                        <p:attrNameLst>
                                          <p:attrName>style.visibility</p:attrName>
                                        </p:attrNameLst>
                                      </p:cBhvr>
                                      <p:to>
                                        <p:strVal val="visible"/>
                                      </p:to>
                                    </p:set>
                                    <p:animEffect transition="in" filter="blinds(horizontal)">
                                      <p:cBhvr>
                                        <p:cTn id="28" dur="500"/>
                                        <p:tgtEl>
                                          <p:spTgt spid="4915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Textfeld 5"/>
          <p:cNvSpPr txBox="1">
            <a:spLocks noChangeArrowheads="1"/>
          </p:cNvSpPr>
          <p:nvPr/>
        </p:nvSpPr>
        <p:spPr bwMode="auto">
          <a:xfrm>
            <a:off x="323850" y="1412875"/>
            <a:ext cx="8496300" cy="374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indent="-215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lvl="1">
              <a:lnSpc>
                <a:spcPct val="120000"/>
              </a:lnSpc>
              <a:spcBef>
                <a:spcPct val="0"/>
              </a:spcBef>
              <a:buClrTx/>
            </a:pPr>
            <a:r>
              <a:rPr lang="de-DE" altLang="de-DE" sz="2400" dirty="0">
                <a:latin typeface="Arial" panose="020B0604020202020204" pitchFamily="34" charset="0"/>
              </a:rPr>
              <a:t>Sind auf dem Fahrzeugboden farblich hervorgehobene Leitungen oder sonstige Hinweise sichtbar?</a:t>
            </a:r>
          </a:p>
          <a:p>
            <a:pPr marL="241300" lvl="1" indent="0">
              <a:lnSpc>
                <a:spcPct val="120000"/>
              </a:lnSpc>
              <a:spcBef>
                <a:spcPct val="0"/>
              </a:spcBef>
              <a:buClrTx/>
              <a:buNone/>
            </a:pPr>
            <a:endParaRPr lang="de-DE" altLang="de-DE" sz="1400" dirty="0">
              <a:latin typeface="Arial" panose="020B0604020202020204" pitchFamily="34" charset="0"/>
            </a:endParaRPr>
          </a:p>
          <a:p>
            <a:pPr lvl="1">
              <a:lnSpc>
                <a:spcPct val="120000"/>
              </a:lnSpc>
              <a:spcBef>
                <a:spcPct val="0"/>
              </a:spcBef>
              <a:buClrTx/>
            </a:pPr>
            <a:r>
              <a:rPr lang="de-DE" altLang="de-DE" sz="2400" dirty="0">
                <a:latin typeface="Arial" panose="020B0604020202020204" pitchFamily="34" charset="0"/>
              </a:rPr>
              <a:t>Sind ungewöhnliche Vertiefungen sichtbar?</a:t>
            </a:r>
          </a:p>
          <a:p>
            <a:pPr marL="241300" lvl="1" indent="0">
              <a:lnSpc>
                <a:spcPct val="120000"/>
              </a:lnSpc>
              <a:spcBef>
                <a:spcPct val="0"/>
              </a:spcBef>
              <a:buClrTx/>
              <a:buNone/>
            </a:pPr>
            <a:endParaRPr lang="de-DE" altLang="de-DE" sz="1400" dirty="0">
              <a:latin typeface="Arial" panose="020B0604020202020204" pitchFamily="34" charset="0"/>
            </a:endParaRPr>
          </a:p>
          <a:p>
            <a:pPr lvl="1">
              <a:lnSpc>
                <a:spcPct val="120000"/>
              </a:lnSpc>
              <a:spcBef>
                <a:spcPct val="0"/>
              </a:spcBef>
              <a:buClrTx/>
            </a:pPr>
            <a:r>
              <a:rPr lang="de-DE" altLang="de-DE" sz="2400" dirty="0">
                <a:latin typeface="Arial" panose="020B0604020202020204" pitchFamily="34" charset="0"/>
              </a:rPr>
              <a:t>Fehlt der Auspuff?</a:t>
            </a:r>
          </a:p>
          <a:p>
            <a:pPr marL="241300" lvl="1" indent="0">
              <a:lnSpc>
                <a:spcPct val="120000"/>
              </a:lnSpc>
              <a:spcBef>
                <a:spcPct val="0"/>
              </a:spcBef>
              <a:buClrTx/>
              <a:buNone/>
            </a:pPr>
            <a:endParaRPr lang="de-DE" altLang="de-DE" sz="1400" dirty="0">
              <a:latin typeface="Arial" panose="020B0604020202020204" pitchFamily="34" charset="0"/>
            </a:endParaRPr>
          </a:p>
          <a:p>
            <a:pPr lvl="1">
              <a:lnSpc>
                <a:spcPct val="120000"/>
              </a:lnSpc>
              <a:spcBef>
                <a:spcPct val="0"/>
              </a:spcBef>
              <a:buClrTx/>
            </a:pPr>
            <a:r>
              <a:rPr lang="de-DE" altLang="de-DE" sz="2400" dirty="0">
                <a:latin typeface="Arial" panose="020B0604020202020204" pitchFamily="34" charset="0"/>
              </a:rPr>
              <a:t>Sind Gastanks im Kofferraum</a:t>
            </a:r>
            <a:br>
              <a:rPr lang="de-DE" altLang="de-DE" sz="2400" dirty="0">
                <a:latin typeface="Arial" panose="020B0604020202020204" pitchFamily="34" charset="0"/>
              </a:rPr>
            </a:br>
            <a:r>
              <a:rPr lang="de-DE" altLang="de-DE" sz="2400" dirty="0">
                <a:latin typeface="Arial" panose="020B0604020202020204" pitchFamily="34" charset="0"/>
              </a:rPr>
              <a:t>sichtbar? </a:t>
            </a:r>
          </a:p>
          <a:p>
            <a:pPr>
              <a:spcBef>
                <a:spcPct val="0"/>
              </a:spcBef>
              <a:buClrTx/>
              <a:buSzTx/>
              <a:buFontTx/>
              <a:buNone/>
            </a:pPr>
            <a:endParaRPr lang="de-DE" altLang="de-DE" sz="1400" dirty="0">
              <a:latin typeface="Arial" panose="020B0604020202020204" pitchFamily="34" charset="0"/>
            </a:endParaRPr>
          </a:p>
        </p:txBody>
      </p:sp>
      <p:sp>
        <p:nvSpPr>
          <p:cNvPr id="24579"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99548E4E-CB73-48D8-A14C-0910C8EA2834}" type="slidenum">
              <a:rPr lang="de-DE" altLang="de-DE" sz="1000" smtClean="0">
                <a:latin typeface="Arial" panose="020B0604020202020204" pitchFamily="34" charset="0"/>
              </a:rPr>
              <a:pPr>
                <a:spcBef>
                  <a:spcPct val="0"/>
                </a:spcBef>
                <a:buClrTx/>
                <a:buSzTx/>
                <a:buFontTx/>
                <a:buNone/>
              </a:pPr>
              <a:t>13</a:t>
            </a:fld>
            <a:endParaRPr lang="de-DE" altLang="de-DE" sz="1000">
              <a:latin typeface="Arial" panose="020B0604020202020204" pitchFamily="34" charset="0"/>
            </a:endParaRPr>
          </a:p>
        </p:txBody>
      </p:sp>
      <p:sp>
        <p:nvSpPr>
          <p:cNvPr id="24580"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24581" name="Textfeld 4"/>
          <p:cNvSpPr txBox="1">
            <a:spLocks noChangeArrowheads="1"/>
          </p:cNvSpPr>
          <p:nvPr/>
        </p:nvSpPr>
        <p:spPr bwMode="auto">
          <a:xfrm>
            <a:off x="287338" y="765175"/>
            <a:ext cx="8569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800" b="1">
                <a:latin typeface="Arial" panose="020B0604020202020204" pitchFamily="34" charset="0"/>
              </a:rPr>
              <a:t>U</a:t>
            </a:r>
            <a:r>
              <a:rPr lang="de-DE" altLang="de-DE" sz="2800">
                <a:latin typeface="Arial" panose="020B0604020202020204" pitchFamily="34" charset="0"/>
              </a:rPr>
              <a:t> – </a:t>
            </a:r>
            <a:r>
              <a:rPr lang="de-DE" altLang="de-DE" sz="2800" b="1">
                <a:latin typeface="Arial" panose="020B0604020202020204" pitchFamily="34" charset="0"/>
              </a:rPr>
              <a:t>Unterboden erkunden</a:t>
            </a:r>
          </a:p>
        </p:txBody>
      </p:sp>
      <p:sp>
        <p:nvSpPr>
          <p:cNvPr id="17" name="Textfeld 16"/>
          <p:cNvSpPr txBox="1">
            <a:spLocks noChangeArrowheads="1"/>
          </p:cNvSpPr>
          <p:nvPr/>
        </p:nvSpPr>
        <p:spPr bwMode="auto">
          <a:xfrm>
            <a:off x="4860032" y="5949280"/>
            <a:ext cx="116681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Abb.8</a:t>
            </a:r>
          </a:p>
        </p:txBody>
      </p:sp>
      <p:pic>
        <p:nvPicPr>
          <p:cNvPr id="18" name="Grafik 16"/>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4964838" y="3194810"/>
            <a:ext cx="3783625" cy="2742440"/>
          </a:xfrm>
          <a:prstGeom prst="rect">
            <a:avLst/>
          </a:prstGeom>
          <a:solidFill>
            <a:srgbClr val="FFFFFF">
              <a:shade val="85000"/>
            </a:srgbClr>
          </a:solidFill>
          <a:ln w="9525">
            <a:no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7">
                                            <p:txEl>
                                              <p:pRg st="0" end="0"/>
                                            </p:txEl>
                                          </p:spTgt>
                                        </p:tgtEl>
                                        <p:attrNameLst>
                                          <p:attrName>style.visibility</p:attrName>
                                        </p:attrNameLst>
                                      </p:cBhvr>
                                      <p:to>
                                        <p:strVal val="visible"/>
                                      </p:to>
                                    </p:set>
                                    <p:animEffect transition="in" filter="blinds(horizontal)">
                                      <p:cBhvr>
                                        <p:cTn id="7" dur="500"/>
                                        <p:tgtEl>
                                          <p:spTgt spid="4915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7">
                                            <p:txEl>
                                              <p:pRg st="2" end="2"/>
                                            </p:txEl>
                                          </p:spTgt>
                                        </p:tgtEl>
                                        <p:attrNameLst>
                                          <p:attrName>style.visibility</p:attrName>
                                        </p:attrNameLst>
                                      </p:cBhvr>
                                      <p:to>
                                        <p:strVal val="visible"/>
                                      </p:to>
                                    </p:set>
                                    <p:animEffect transition="in" filter="blinds(horizontal)">
                                      <p:cBhvr>
                                        <p:cTn id="12" dur="500"/>
                                        <p:tgtEl>
                                          <p:spTgt spid="49157">
                                            <p:txEl>
                                              <p:pRg st="2" end="2"/>
                                            </p:txEl>
                                          </p:spTgt>
                                        </p:tgtEl>
                                      </p:cBhvr>
                                    </p:animEffec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49157">
                                            <p:txEl>
                                              <p:pRg st="4" end="4"/>
                                            </p:txEl>
                                          </p:spTgt>
                                        </p:tgtEl>
                                        <p:attrNameLst>
                                          <p:attrName>style.visibility</p:attrName>
                                        </p:attrNameLst>
                                      </p:cBhvr>
                                      <p:to>
                                        <p:strVal val="visible"/>
                                      </p:to>
                                    </p:set>
                                    <p:animEffect transition="in" filter="blinds(horizontal)">
                                      <p:cBhvr>
                                        <p:cTn id="19" dur="500"/>
                                        <p:tgtEl>
                                          <p:spTgt spid="49157">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49157">
                                            <p:txEl>
                                              <p:pRg st="6" end="6"/>
                                            </p:txEl>
                                          </p:spTgt>
                                        </p:tgtEl>
                                        <p:attrNameLst>
                                          <p:attrName>style.visibility</p:attrName>
                                        </p:attrNameLst>
                                      </p:cBhvr>
                                      <p:to>
                                        <p:strVal val="visible"/>
                                      </p:to>
                                    </p:set>
                                    <p:animEffect transition="in" filter="blinds(horizontal)">
                                      <p:cBhvr>
                                        <p:cTn id="24" dur="500"/>
                                        <p:tgtEl>
                                          <p:spTgt spid="49157">
                                            <p:txEl>
                                              <p:pRg st="6" end="6"/>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Textfeld 5"/>
          <p:cNvSpPr txBox="1">
            <a:spLocks noChangeArrowheads="1"/>
          </p:cNvSpPr>
          <p:nvPr/>
        </p:nvSpPr>
        <p:spPr bwMode="auto">
          <a:xfrm>
            <a:off x="323850" y="1268413"/>
            <a:ext cx="8496300" cy="5226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indent="-179388">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lvl="1" indent="-216000">
              <a:lnSpc>
                <a:spcPct val="150000"/>
              </a:lnSpc>
              <a:spcBef>
                <a:spcPct val="0"/>
              </a:spcBef>
              <a:buClrTx/>
              <a:defRPr/>
            </a:pPr>
            <a:r>
              <a:rPr lang="de-DE" altLang="de-DE" sz="2400" dirty="0">
                <a:latin typeface="Arial" panose="020B0604020202020204" pitchFamily="34" charset="0"/>
              </a:rPr>
              <a:t>Tankverschluss für Erdgas, Benzin, </a:t>
            </a:r>
            <a:r>
              <a:rPr lang="de-DE" altLang="de-DE" sz="2400" u="sng" dirty="0">
                <a:latin typeface="Arial" panose="020B0604020202020204" pitchFamily="34" charset="0"/>
              </a:rPr>
              <a:t>Ladesteckdose</a:t>
            </a:r>
            <a:r>
              <a:rPr lang="de-DE" altLang="de-DE" sz="2400" dirty="0">
                <a:latin typeface="Arial" panose="020B0604020202020204" pitchFamily="34" charset="0"/>
              </a:rPr>
              <a:t>?</a:t>
            </a:r>
            <a:endParaRPr lang="de-DE" altLang="de-DE" sz="2400" u="sng" dirty="0">
              <a:latin typeface="Arial" panose="020B0604020202020204" pitchFamily="34" charset="0"/>
            </a:endParaRPr>
          </a:p>
          <a:p>
            <a:pPr lvl="1" indent="-216000">
              <a:lnSpc>
                <a:spcPct val="150000"/>
              </a:lnSpc>
              <a:spcBef>
                <a:spcPct val="0"/>
              </a:spcBef>
              <a:buClrTx/>
              <a:defRPr/>
            </a:pPr>
            <a:endParaRPr lang="de-DE" altLang="de-DE" sz="2400" dirty="0">
              <a:latin typeface="Arial" panose="020B0604020202020204" pitchFamily="34" charset="0"/>
            </a:endParaRPr>
          </a:p>
          <a:p>
            <a:pPr lvl="1" indent="-216000">
              <a:lnSpc>
                <a:spcPct val="150000"/>
              </a:lnSpc>
              <a:spcBef>
                <a:spcPct val="0"/>
              </a:spcBef>
              <a:buClrTx/>
              <a:defRPr/>
            </a:pPr>
            <a:endParaRPr lang="de-DE" altLang="de-DE" sz="2400" dirty="0">
              <a:latin typeface="Arial" panose="020B0604020202020204" pitchFamily="34" charset="0"/>
            </a:endParaRPr>
          </a:p>
          <a:p>
            <a:pPr lvl="1" indent="-216000">
              <a:lnSpc>
                <a:spcPct val="150000"/>
              </a:lnSpc>
              <a:spcBef>
                <a:spcPct val="0"/>
              </a:spcBef>
              <a:buClrTx/>
              <a:defRPr/>
            </a:pPr>
            <a:endParaRPr lang="de-DE" altLang="de-DE" sz="2400" dirty="0">
              <a:latin typeface="Arial" panose="020B0604020202020204" pitchFamily="34" charset="0"/>
            </a:endParaRPr>
          </a:p>
          <a:p>
            <a:pPr lvl="1" indent="-216000">
              <a:lnSpc>
                <a:spcPct val="150000"/>
              </a:lnSpc>
              <a:spcBef>
                <a:spcPct val="0"/>
              </a:spcBef>
              <a:buClrTx/>
              <a:defRPr/>
            </a:pPr>
            <a:endParaRPr lang="de-DE" altLang="de-DE" sz="2400" dirty="0">
              <a:latin typeface="Arial" panose="020B0604020202020204" pitchFamily="34" charset="0"/>
            </a:endParaRPr>
          </a:p>
          <a:p>
            <a:pPr lvl="1" indent="-216000">
              <a:lnSpc>
                <a:spcPct val="150000"/>
              </a:lnSpc>
              <a:spcBef>
                <a:spcPct val="0"/>
              </a:spcBef>
              <a:buClrTx/>
              <a:defRPr/>
            </a:pPr>
            <a:endParaRPr lang="de-DE" altLang="de-DE" sz="2400" dirty="0">
              <a:latin typeface="Arial" panose="020B0604020202020204" pitchFamily="34" charset="0"/>
            </a:endParaRPr>
          </a:p>
          <a:p>
            <a:pPr lvl="1" indent="-216000">
              <a:lnSpc>
                <a:spcPct val="150000"/>
              </a:lnSpc>
              <a:spcBef>
                <a:spcPct val="0"/>
              </a:spcBef>
              <a:buClrTx/>
              <a:defRPr/>
            </a:pPr>
            <a:endParaRPr lang="de-DE" altLang="de-DE" sz="2400" dirty="0">
              <a:latin typeface="Arial" panose="020B0604020202020204" pitchFamily="34" charset="0"/>
            </a:endParaRPr>
          </a:p>
          <a:p>
            <a:pPr marL="241200" lvl="1" indent="0">
              <a:lnSpc>
                <a:spcPct val="150000"/>
              </a:lnSpc>
              <a:spcBef>
                <a:spcPct val="0"/>
              </a:spcBef>
              <a:buClrTx/>
              <a:buFont typeface="Wingdings" panose="05000000000000000000" pitchFamily="2" charset="2"/>
              <a:buNone/>
              <a:defRPr/>
            </a:pPr>
            <a:endParaRPr lang="de-DE" altLang="de-DE" sz="1600" dirty="0">
              <a:latin typeface="Arial" panose="020B0604020202020204" pitchFamily="34" charset="0"/>
            </a:endParaRPr>
          </a:p>
          <a:p>
            <a:pPr lvl="1" indent="-216000">
              <a:lnSpc>
                <a:spcPct val="120000"/>
              </a:lnSpc>
              <a:spcBef>
                <a:spcPct val="0"/>
              </a:spcBef>
              <a:buClrTx/>
              <a:defRPr/>
            </a:pPr>
            <a:r>
              <a:rPr lang="de-DE" altLang="de-DE" sz="2400" dirty="0">
                <a:latin typeface="Arial" panose="020B0604020202020204" pitchFamily="34" charset="0"/>
              </a:rPr>
              <a:t>Ist ein Füllanschluss eines Flüssiggasfahrzeuges zu erkennen?</a:t>
            </a:r>
          </a:p>
        </p:txBody>
      </p:sp>
      <p:sp>
        <p:nvSpPr>
          <p:cNvPr id="13" name="Textfeld 12"/>
          <p:cNvSpPr txBox="1">
            <a:spLocks noChangeArrowheads="1"/>
          </p:cNvSpPr>
          <p:nvPr/>
        </p:nvSpPr>
        <p:spPr bwMode="auto">
          <a:xfrm>
            <a:off x="5076056" y="5168900"/>
            <a:ext cx="13684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Abb.9</a:t>
            </a:r>
          </a:p>
        </p:txBody>
      </p:sp>
      <p:sp>
        <p:nvSpPr>
          <p:cNvPr id="26628"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F9B0A8E3-209D-4AA6-955E-63B8BD372120}" type="slidenum">
              <a:rPr lang="de-DE" altLang="de-DE" sz="1000" smtClean="0">
                <a:latin typeface="Arial" panose="020B0604020202020204" pitchFamily="34" charset="0"/>
              </a:rPr>
              <a:pPr>
                <a:spcBef>
                  <a:spcPct val="0"/>
                </a:spcBef>
                <a:buClrTx/>
                <a:buSzTx/>
                <a:buFontTx/>
                <a:buNone/>
              </a:pPr>
              <a:t>14</a:t>
            </a:fld>
            <a:endParaRPr lang="de-DE" altLang="de-DE" sz="1000">
              <a:latin typeface="Arial" panose="020B0604020202020204" pitchFamily="34" charset="0"/>
            </a:endParaRPr>
          </a:p>
        </p:txBody>
      </p:sp>
      <p:sp>
        <p:nvSpPr>
          <p:cNvPr id="2662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pic>
        <p:nvPicPr>
          <p:cNvPr id="21512" name="Grafik 14"/>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946150" y="1916113"/>
            <a:ext cx="4130675" cy="336867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feld 4"/>
          <p:cNvSpPr txBox="1">
            <a:spLocks noChangeArrowheads="1"/>
          </p:cNvSpPr>
          <p:nvPr/>
        </p:nvSpPr>
        <p:spPr bwMode="auto">
          <a:xfrm>
            <a:off x="287338" y="765175"/>
            <a:ext cx="8569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800" b="1">
                <a:latin typeface="Arial" panose="020B0604020202020204" pitchFamily="34" charset="0"/>
              </a:rPr>
              <a:t>T</a:t>
            </a:r>
            <a:r>
              <a:rPr lang="de-DE" altLang="de-DE" sz="2800">
                <a:latin typeface="Arial" panose="020B0604020202020204" pitchFamily="34" charset="0"/>
              </a:rPr>
              <a:t> – </a:t>
            </a:r>
            <a:r>
              <a:rPr lang="de-DE" altLang="de-DE" sz="2800" b="1">
                <a:latin typeface="Arial" panose="020B0604020202020204" pitchFamily="34" charset="0"/>
              </a:rPr>
              <a:t>Tankdeckel öffnen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7">
                                            <p:txEl>
                                              <p:pRg st="0" end="0"/>
                                            </p:txEl>
                                          </p:spTgt>
                                        </p:tgtEl>
                                        <p:attrNameLst>
                                          <p:attrName>style.visibility</p:attrName>
                                        </p:attrNameLst>
                                      </p:cBhvr>
                                      <p:to>
                                        <p:strVal val="visible"/>
                                      </p:to>
                                    </p:set>
                                    <p:animEffect transition="in" filter="blinds(horizontal)">
                                      <p:cBhvr>
                                        <p:cTn id="7" dur="500"/>
                                        <p:tgtEl>
                                          <p:spTgt spid="4915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1512"/>
                                        </p:tgtEl>
                                        <p:attrNameLst>
                                          <p:attrName>style.visibility</p:attrName>
                                        </p:attrNameLst>
                                      </p:cBhvr>
                                      <p:to>
                                        <p:strVal val="visible"/>
                                      </p:to>
                                    </p:set>
                                    <p:animEffect transition="in" filter="blinds(horizontal)">
                                      <p:cBhvr>
                                        <p:cTn id="10" dur="500"/>
                                        <p:tgtEl>
                                          <p:spTgt spid="2151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49157">
                                            <p:txEl>
                                              <p:pRg st="8" end="8"/>
                                            </p:txEl>
                                          </p:spTgt>
                                        </p:tgtEl>
                                        <p:attrNameLst>
                                          <p:attrName>style.visibility</p:attrName>
                                        </p:attrNameLst>
                                      </p:cBhvr>
                                      <p:to>
                                        <p:strVal val="visible"/>
                                      </p:to>
                                    </p:set>
                                    <p:animEffect transition="in" filter="blinds(horizontal)">
                                      <p:cBhvr>
                                        <p:cTn id="18" dur="500"/>
                                        <p:tgtEl>
                                          <p:spTgt spid="4915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Textfeld 5"/>
          <p:cNvSpPr txBox="1">
            <a:spLocks noChangeArrowheads="1"/>
          </p:cNvSpPr>
          <p:nvPr/>
        </p:nvSpPr>
        <p:spPr bwMode="auto">
          <a:xfrm>
            <a:off x="323850" y="1412875"/>
            <a:ext cx="8496300" cy="463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indent="-179388">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lvl="1" indent="-216000">
              <a:lnSpc>
                <a:spcPct val="120000"/>
              </a:lnSpc>
              <a:spcBef>
                <a:spcPct val="0"/>
              </a:spcBef>
              <a:buClrTx/>
              <a:defRPr/>
            </a:pPr>
            <a:r>
              <a:rPr lang="de-DE" altLang="de-DE" sz="2400" dirty="0">
                <a:latin typeface="Arial" panose="020B0604020202020204" pitchFamily="34" charset="0"/>
              </a:rPr>
              <a:t>Sind weitere Anschlüsse außerhalb des Tankdeckels vorhanden?</a:t>
            </a:r>
          </a:p>
          <a:p>
            <a:pPr marL="241200" lvl="1" indent="0">
              <a:lnSpc>
                <a:spcPct val="12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marL="241200" lvl="1" indent="0">
              <a:lnSpc>
                <a:spcPct val="12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lvl="1" indent="-216000">
              <a:lnSpc>
                <a:spcPct val="120000"/>
              </a:lnSpc>
              <a:spcBef>
                <a:spcPct val="0"/>
              </a:spcBef>
              <a:buClrTx/>
              <a:defRPr/>
            </a:pPr>
            <a:r>
              <a:rPr lang="de-DE" altLang="de-DE" sz="2400" dirty="0">
                <a:latin typeface="Arial" panose="020B0604020202020204" pitchFamily="34" charset="0"/>
              </a:rPr>
              <a:t>Sind Typenschilder, Abkürzungen oder Aufkleber auf dem Fahrzeug angebracht, die zur Identifizierung beitragen können?</a:t>
            </a:r>
          </a:p>
          <a:p>
            <a:pPr marL="241200" lvl="1" indent="0">
              <a:lnSpc>
                <a:spcPct val="12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marL="241200" lvl="1" indent="0">
              <a:lnSpc>
                <a:spcPct val="120000"/>
              </a:lnSpc>
              <a:spcBef>
                <a:spcPct val="0"/>
              </a:spcBef>
              <a:buClrTx/>
              <a:buFont typeface="Wingdings" panose="05000000000000000000" pitchFamily="2" charset="2"/>
              <a:buNone/>
              <a:defRPr/>
            </a:pPr>
            <a:endParaRPr lang="de-DE" altLang="de-DE" sz="2400" dirty="0">
              <a:latin typeface="Arial" panose="020B0604020202020204" pitchFamily="34" charset="0"/>
            </a:endParaRPr>
          </a:p>
          <a:p>
            <a:pPr lvl="1" indent="-216000">
              <a:lnSpc>
                <a:spcPct val="150000"/>
              </a:lnSpc>
              <a:spcBef>
                <a:spcPct val="0"/>
              </a:spcBef>
              <a:buClrTx/>
              <a:defRPr/>
            </a:pPr>
            <a:r>
              <a:rPr lang="de-DE" altLang="de-DE" sz="2400" dirty="0">
                <a:latin typeface="Arial" panose="020B0604020202020204" pitchFamily="34" charset="0"/>
              </a:rPr>
              <a:t>„E“ am amtliches Kennzeichen?</a:t>
            </a:r>
          </a:p>
        </p:txBody>
      </p:sp>
      <p:sp>
        <p:nvSpPr>
          <p:cNvPr id="14" name="Textfeld 13"/>
          <p:cNvSpPr txBox="1">
            <a:spLocks noChangeArrowheads="1"/>
          </p:cNvSpPr>
          <p:nvPr/>
        </p:nvSpPr>
        <p:spPr bwMode="auto">
          <a:xfrm>
            <a:off x="5089525" y="5207000"/>
            <a:ext cx="684213"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Abb.11 </a:t>
            </a:r>
          </a:p>
        </p:txBody>
      </p:sp>
      <p:sp>
        <p:nvSpPr>
          <p:cNvPr id="28676" name="Foliennummernplatzhalter 5"/>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6EEDE1B4-B162-486D-82CD-B4E1D8D269D5}" type="slidenum">
              <a:rPr lang="de-DE" altLang="de-DE" sz="1000" smtClean="0">
                <a:latin typeface="Arial" panose="020B0604020202020204" pitchFamily="34" charset="0"/>
              </a:rPr>
              <a:pPr>
                <a:spcBef>
                  <a:spcPct val="0"/>
                </a:spcBef>
                <a:buClrTx/>
                <a:buSzTx/>
                <a:buFontTx/>
                <a:buNone/>
              </a:pPr>
              <a:t>15</a:t>
            </a:fld>
            <a:endParaRPr lang="de-DE" altLang="de-DE" sz="1000">
              <a:latin typeface="Arial" panose="020B0604020202020204" pitchFamily="34" charset="0"/>
            </a:endParaRPr>
          </a:p>
        </p:txBody>
      </p:sp>
      <p:sp>
        <p:nvSpPr>
          <p:cNvPr id="28677"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pic>
        <p:nvPicPr>
          <p:cNvPr id="21513" name="Grafik 15"/>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2700338" y="4165600"/>
            <a:ext cx="2389187" cy="119697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Grafik 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580063" y="5643563"/>
            <a:ext cx="2736850" cy="57785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feld 14"/>
          <p:cNvSpPr txBox="1">
            <a:spLocks noChangeArrowheads="1"/>
          </p:cNvSpPr>
          <p:nvPr/>
        </p:nvSpPr>
        <p:spPr bwMode="auto">
          <a:xfrm>
            <a:off x="5508625" y="6221413"/>
            <a:ext cx="684213"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Abb.12 </a:t>
            </a:r>
          </a:p>
        </p:txBody>
      </p:sp>
      <p:sp>
        <p:nvSpPr>
          <p:cNvPr id="28681" name="Textfeld 4"/>
          <p:cNvSpPr txBox="1">
            <a:spLocks noChangeArrowheads="1"/>
          </p:cNvSpPr>
          <p:nvPr/>
        </p:nvSpPr>
        <p:spPr bwMode="auto">
          <a:xfrm>
            <a:off x="287338" y="765175"/>
            <a:ext cx="8569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800" b="1">
                <a:latin typeface="Arial" panose="020B0604020202020204" pitchFamily="34" charset="0"/>
              </a:rPr>
              <a:t>O</a:t>
            </a:r>
            <a:r>
              <a:rPr lang="de-DE" altLang="de-DE" sz="2800">
                <a:latin typeface="Arial" panose="020B0604020202020204" pitchFamily="34" charset="0"/>
              </a:rPr>
              <a:t> – </a:t>
            </a:r>
            <a:r>
              <a:rPr lang="de-DE" altLang="de-DE" sz="2800" b="1">
                <a:latin typeface="Arial" panose="020B0604020202020204" pitchFamily="34" charset="0"/>
              </a:rPr>
              <a:t>Oberfläche absuchen</a:t>
            </a:r>
          </a:p>
        </p:txBody>
      </p:sp>
      <p:pic>
        <p:nvPicPr>
          <p:cNvPr id="28682" name="Picture 2" descr="C:\Users\Jorg.VIRTSOL\Google Drive\Vehicle file work\Started\Audi A3 Sportback e-tron (01-060-0071)\A3e130036_large.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3030538" y="1838325"/>
            <a:ext cx="1728787" cy="1331913"/>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feld 17"/>
          <p:cNvSpPr txBox="1">
            <a:spLocks noChangeArrowheads="1"/>
          </p:cNvSpPr>
          <p:nvPr/>
        </p:nvSpPr>
        <p:spPr bwMode="auto">
          <a:xfrm>
            <a:off x="4787900" y="2997200"/>
            <a:ext cx="684213"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Abb.10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7">
                                            <p:txEl>
                                              <p:pRg st="0" end="0"/>
                                            </p:txEl>
                                          </p:spTgt>
                                        </p:tgtEl>
                                        <p:attrNameLst>
                                          <p:attrName>style.visibility</p:attrName>
                                        </p:attrNameLst>
                                      </p:cBhvr>
                                      <p:to>
                                        <p:strVal val="visible"/>
                                      </p:to>
                                    </p:set>
                                    <p:animEffect transition="in" filter="blinds(horizontal)">
                                      <p:cBhvr>
                                        <p:cTn id="7" dur="500"/>
                                        <p:tgtEl>
                                          <p:spTgt spid="4915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8682"/>
                                        </p:tgtEl>
                                        <p:attrNameLst>
                                          <p:attrName>style.visibility</p:attrName>
                                        </p:attrNameLst>
                                      </p:cBhvr>
                                      <p:to>
                                        <p:strVal val="visible"/>
                                      </p:to>
                                    </p:set>
                                    <p:animEffect transition="in" filter="blinds(horizontal)">
                                      <p:cBhvr>
                                        <p:cTn id="10" dur="500"/>
                                        <p:tgtEl>
                                          <p:spTgt spid="2868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linds(horizont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49157">
                                            <p:txEl>
                                              <p:pRg st="3" end="3"/>
                                            </p:txEl>
                                          </p:spTgt>
                                        </p:tgtEl>
                                        <p:attrNameLst>
                                          <p:attrName>style.visibility</p:attrName>
                                        </p:attrNameLst>
                                      </p:cBhvr>
                                      <p:to>
                                        <p:strVal val="visible"/>
                                      </p:to>
                                    </p:set>
                                    <p:animEffect transition="in" filter="blinds(horizontal)">
                                      <p:cBhvr>
                                        <p:cTn id="18" dur="500"/>
                                        <p:tgtEl>
                                          <p:spTgt spid="49157">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21513"/>
                                        </p:tgtEl>
                                        <p:attrNameLst>
                                          <p:attrName>style.visibility</p:attrName>
                                        </p:attrNameLst>
                                      </p:cBhvr>
                                      <p:to>
                                        <p:strVal val="visible"/>
                                      </p:to>
                                    </p:set>
                                    <p:animEffect transition="in" filter="blinds(horizontal)">
                                      <p:cBhvr>
                                        <p:cTn id="21" dur="500"/>
                                        <p:tgtEl>
                                          <p:spTgt spid="21513"/>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linds(horizontal)">
                                      <p:cBhvr>
                                        <p:cTn id="24" dur="500"/>
                                        <p:tgtEl>
                                          <p:spTgt spid="1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49157">
                                            <p:txEl>
                                              <p:pRg st="6" end="6"/>
                                            </p:txEl>
                                          </p:spTgt>
                                        </p:tgtEl>
                                        <p:attrNameLst>
                                          <p:attrName>style.visibility</p:attrName>
                                        </p:attrNameLst>
                                      </p:cBhvr>
                                      <p:to>
                                        <p:strVal val="visible"/>
                                      </p:to>
                                    </p:set>
                                    <p:animEffect transition="in" filter="blinds(horizontal)">
                                      <p:cBhvr>
                                        <p:cTn id="29" dur="500"/>
                                        <p:tgtEl>
                                          <p:spTgt spid="49157">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21515"/>
                                        </p:tgtEl>
                                        <p:attrNameLst>
                                          <p:attrName>style.visibility</p:attrName>
                                        </p:attrNameLst>
                                      </p:cBhvr>
                                      <p:to>
                                        <p:strVal val="visible"/>
                                      </p:to>
                                    </p:set>
                                    <p:animEffect transition="in" filter="blinds(horizontal)">
                                      <p:cBhvr>
                                        <p:cTn id="32" dur="500"/>
                                        <p:tgtEl>
                                          <p:spTgt spid="21515"/>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blinds(horizontal)">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021388" y="1557338"/>
            <a:ext cx="2000250" cy="2828925"/>
          </a:xfrm>
          <a:prstGeom prst="rect">
            <a:avLst/>
          </a:prstGeom>
          <a:noFill/>
          <a:ln w="9525">
            <a:solidFill>
              <a:schemeClr val="tx1"/>
            </a:solidFill>
            <a:miter lim="800000"/>
            <a:headEnd/>
            <a:tailEnd/>
          </a:ln>
          <a:effectLst>
            <a:outerShdw dist="190500" dir="1800000" sx="99000" sy="99000" algn="l" rotWithShape="0">
              <a:schemeClr val="tx1">
                <a:lumMod val="50000"/>
                <a:lumOff val="50000"/>
              </a:schemeClr>
            </a:outerShdw>
          </a:effectLst>
          <a:extLst>
            <a:ext uri="{909E8E84-426E-40DD-AFC4-6F175D3DCCD1}">
              <a14:hiddenFill xmlns:a14="http://schemas.microsoft.com/office/drawing/2010/main">
                <a:solidFill>
                  <a:schemeClr val="accent1"/>
                </a:solidFill>
              </a14:hiddenFill>
            </a:ext>
          </a:extLst>
        </p:spPr>
      </p:pic>
      <p:sp>
        <p:nvSpPr>
          <p:cNvPr id="30723" name="Foliennummernplatzhalter 5"/>
          <p:cNvSpPr>
            <a:spLocks noGrp="1"/>
          </p:cNvSpPr>
          <p:nvPr>
            <p:ph type="sldNum" sz="quarter" idx="12"/>
          </p:nvPr>
        </p:nvSpPr>
        <p:spPr bwMode="auto">
          <a:xfrm>
            <a:off x="6659563" y="6524625"/>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EC2BFCE3-6EE8-424F-9DB1-0BEFFE4027C2}" type="slidenum">
              <a:rPr lang="de-DE" altLang="de-DE" sz="1000" smtClean="0">
                <a:latin typeface="Arial" panose="020B0604020202020204" pitchFamily="34" charset="0"/>
              </a:rPr>
              <a:pPr>
                <a:spcBef>
                  <a:spcPct val="0"/>
                </a:spcBef>
                <a:buClrTx/>
                <a:buSzTx/>
                <a:buFontTx/>
                <a:buNone/>
              </a:pPr>
              <a:t>16</a:t>
            </a:fld>
            <a:endParaRPr lang="de-DE" altLang="de-DE" sz="1000">
              <a:latin typeface="Arial" panose="020B0604020202020204" pitchFamily="34" charset="0"/>
            </a:endParaRPr>
          </a:p>
        </p:txBody>
      </p:sp>
      <p:sp>
        <p:nvSpPr>
          <p:cNvPr id="30724" name="Text Box 3"/>
          <p:cNvSpPr txBox="1">
            <a:spLocks noChangeArrowheads="1"/>
          </p:cNvSpPr>
          <p:nvPr/>
        </p:nvSpPr>
        <p:spPr bwMode="auto">
          <a:xfrm>
            <a:off x="468313" y="692150"/>
            <a:ext cx="82089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5600" indent="-355600">
              <a:spcBef>
                <a:spcPct val="20000"/>
              </a:spcBef>
              <a:buClr>
                <a:schemeClr val="hlink"/>
              </a:buClr>
              <a:buSzPct val="80000"/>
              <a:buFont typeface="Arial" panose="020B0604020202020204" pitchFamily="34" charset="0"/>
              <a:buChar char="►"/>
              <a:tabLst>
                <a:tab pos="0" algn="l"/>
              </a:tabLst>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tabLst>
                <a:tab pos="0" algn="l"/>
              </a:tabLst>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tabLst>
                <a:tab pos="0" algn="l"/>
              </a:tabLst>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tabLst>
                <a:tab pos="0" algn="l"/>
              </a:tabLst>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Informationssysteme </a:t>
            </a:r>
          </a:p>
        </p:txBody>
      </p:sp>
      <p:sp>
        <p:nvSpPr>
          <p:cNvPr id="30725" name="Text Box 4"/>
          <p:cNvSpPr txBox="1">
            <a:spLocks noChangeArrowheads="1"/>
          </p:cNvSpPr>
          <p:nvPr/>
        </p:nvSpPr>
        <p:spPr bwMode="auto">
          <a:xfrm>
            <a:off x="5010691" y="5412124"/>
            <a:ext cx="593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50000"/>
              </a:spcBef>
              <a:buClrTx/>
              <a:buSzTx/>
              <a:buFontTx/>
              <a:buNone/>
            </a:pPr>
            <a:r>
              <a:rPr lang="de-DE" altLang="de-DE" sz="900" dirty="0">
                <a:latin typeface="Arial" panose="020B0604020202020204" pitchFamily="34" charset="0"/>
              </a:rPr>
              <a:t>Abb.14 </a:t>
            </a:r>
          </a:p>
        </p:txBody>
      </p:sp>
      <p:pic>
        <p:nvPicPr>
          <p:cNvPr id="41997" name="Picture 13"/>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6426200" y="2657475"/>
            <a:ext cx="2106613" cy="2979738"/>
          </a:xfrm>
          <a:prstGeom prst="rect">
            <a:avLst/>
          </a:prstGeom>
          <a:noFill/>
          <a:ln w="9525">
            <a:solidFill>
              <a:schemeClr val="tx1"/>
            </a:solidFill>
            <a:miter lim="800000"/>
            <a:headEnd/>
            <a:tailEnd/>
          </a:ln>
          <a:effectLst>
            <a:outerShdw dist="190500" dir="2400000" sx="99000" sy="99000" algn="l" rotWithShape="0">
              <a:schemeClr val="tx1">
                <a:lumMod val="50000"/>
                <a:lumOff val="50000"/>
              </a:schemeClr>
            </a:outerShdw>
          </a:effectLst>
          <a:extLst>
            <a:ext uri="{909E8E84-426E-40DD-AFC4-6F175D3DCCD1}">
              <a14:hiddenFill xmlns:a14="http://schemas.microsoft.com/office/drawing/2010/main">
                <a:solidFill>
                  <a:schemeClr val="accent1"/>
                </a:solidFill>
              </a14:hiddenFill>
            </a:ext>
          </a:extLst>
        </p:spPr>
      </p:pic>
      <p:pic>
        <p:nvPicPr>
          <p:cNvPr id="97283" name="Picture 3"/>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352925" y="1882775"/>
            <a:ext cx="2073275" cy="3132138"/>
          </a:xfrm>
          <a:prstGeom prst="rect">
            <a:avLst/>
          </a:prstGeom>
          <a:noFill/>
          <a:ln w="9525">
            <a:solidFill>
              <a:schemeClr val="tx1"/>
            </a:solidFill>
            <a:miter lim="800000"/>
            <a:headEnd/>
            <a:tailEnd/>
          </a:ln>
          <a:effectLst>
            <a:outerShdw dist="190500" dir="2400000" sx="99000" sy="99000" algn="l" rotWithShape="0">
              <a:schemeClr val="bg1">
                <a:lumMod val="50000"/>
              </a:schemeClr>
            </a:outerShdw>
          </a:effectLst>
          <a:extLst>
            <a:ext uri="{909E8E84-426E-40DD-AFC4-6F175D3DCCD1}">
              <a14:hiddenFill xmlns:a14="http://schemas.microsoft.com/office/drawing/2010/main">
                <a:solidFill>
                  <a:schemeClr val="accent1"/>
                </a:solidFill>
              </a14:hiddenFill>
            </a:ext>
          </a:extLst>
        </p:spPr>
      </p:pic>
      <p:sp>
        <p:nvSpPr>
          <p:cNvPr id="30728"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pic>
        <p:nvPicPr>
          <p:cNvPr id="2" name="Grafik 1"/>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967288" y="2270125"/>
            <a:ext cx="2109787" cy="2979738"/>
          </a:xfrm>
          <a:prstGeom prst="rect">
            <a:avLst/>
          </a:prstGeom>
          <a:ln>
            <a:solidFill>
              <a:schemeClr val="tx1"/>
            </a:solidFill>
          </a:ln>
          <a:effectLst>
            <a:outerShdw dist="190500" dir="2700000" sx="99000" sy="99000" algn="ctr" rotWithShape="0">
              <a:schemeClr val="tx1">
                <a:lumMod val="50000"/>
                <a:lumOff val="50000"/>
              </a:schemeClr>
            </a:outerShdw>
          </a:effectLst>
        </p:spPr>
      </p:pic>
      <p:pic>
        <p:nvPicPr>
          <p:cNvPr id="30730" name="Bild 2"/>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a:off x="323850" y="2486025"/>
            <a:ext cx="3816350"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1" name="Text Box 4"/>
          <p:cNvSpPr txBox="1">
            <a:spLocks noChangeArrowheads="1"/>
          </p:cNvSpPr>
          <p:nvPr/>
        </p:nvSpPr>
        <p:spPr bwMode="auto">
          <a:xfrm>
            <a:off x="323850" y="5407025"/>
            <a:ext cx="593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50000"/>
              </a:spcBef>
              <a:buClrTx/>
              <a:buSzTx/>
              <a:buFontTx/>
              <a:buNone/>
            </a:pPr>
            <a:r>
              <a:rPr lang="de-DE" altLang="de-DE" sz="900" dirty="0">
                <a:latin typeface="Arial" panose="020B0604020202020204" pitchFamily="34" charset="0"/>
              </a:rPr>
              <a:t>Abb.13 </a:t>
            </a:r>
          </a:p>
        </p:txBody>
      </p:sp>
      <p:sp>
        <p:nvSpPr>
          <p:cNvPr id="12" name="Inhaltsplatzhalter 2"/>
          <p:cNvSpPr txBox="1">
            <a:spLocks/>
          </p:cNvSpPr>
          <p:nvPr/>
        </p:nvSpPr>
        <p:spPr>
          <a:xfrm>
            <a:off x="576263" y="1522413"/>
            <a:ext cx="7991475" cy="538162"/>
          </a:xfrm>
          <a:prstGeom prst="rect">
            <a:avLst/>
          </a:prstGeom>
        </p:spPr>
        <p:txBody>
          <a:bodyPr>
            <a:normAutofit/>
          </a:bodyPr>
          <a:lstStyle>
            <a:lvl1pPr marL="342900" indent="-342900" algn="l" rtl="0" eaLnBrk="0" fontAlgn="base" hangingPunct="0">
              <a:spcBef>
                <a:spcPct val="20000"/>
              </a:spcBef>
              <a:spcAft>
                <a:spcPct val="0"/>
              </a:spcAft>
              <a:buClr>
                <a:schemeClr val="hlink"/>
              </a:buClr>
              <a:buSzPct val="80000"/>
              <a:buFont typeface="Arial" panose="020B0604020202020204" pitchFamily="34" charset="0"/>
              <a:buChar char="►"/>
              <a:defRPr sz="3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folHlink"/>
              </a:buClr>
              <a:buFont typeface="Wingdings" panose="05000000000000000000" pitchFamily="2" charset="2"/>
              <a:buChar char="§"/>
              <a:defRPr sz="2800">
                <a:solidFill>
                  <a:schemeClr val="tx1"/>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hlink"/>
              </a:buClr>
              <a:buSzPct val="80000"/>
              <a:buFont typeface="Arial" panose="020B0604020202020204" pitchFamily="34" charset="0"/>
              <a:buChar char="►"/>
              <a:defRPr sz="2400">
                <a:solidFill>
                  <a:schemeClr val="tx1"/>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folHlink"/>
              </a:buClr>
              <a:buFont typeface="Wingdings" panose="05000000000000000000" pitchFamily="2" charset="2"/>
              <a:buChar char="§"/>
              <a:defRPr sz="2000">
                <a:solidFill>
                  <a:schemeClr val="tx1"/>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effectLst>
                  <a:outerShdw blurRad="38100" dist="38100" dir="2700000" algn="tl">
                    <a:srgbClr val="C0C0C0"/>
                  </a:outerShdw>
                </a:effectLst>
                <a:latin typeface="+mn-lt"/>
              </a:defRPr>
            </a:lvl5pPr>
            <a:lvl6pPr marL="25146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6pPr>
            <a:lvl7pPr marL="29718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7pPr>
            <a:lvl8pPr marL="34290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8pPr>
            <a:lvl9pPr marL="38862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9pPr>
          </a:lstStyle>
          <a:p>
            <a:pPr marL="215900" indent="-215900" eaLnBrk="1" hangingPunct="1">
              <a:lnSpc>
                <a:spcPct val="120000"/>
              </a:lnSpc>
              <a:spcBef>
                <a:spcPct val="50000"/>
              </a:spcBef>
              <a:buClrTx/>
              <a:buSzTx/>
              <a:buFont typeface="Wingdings" panose="05000000000000000000" pitchFamily="2" charset="2"/>
              <a:buChar char="§"/>
              <a:defRPr/>
            </a:pPr>
            <a:r>
              <a:rPr lang="de-DE" sz="2400" dirty="0">
                <a:effectLst/>
                <a:latin typeface="Arial" panose="020B0604020202020204" pitchFamily="34" charset="0"/>
              </a:rPr>
              <a:t>Rettungsdatenblätter</a:t>
            </a:r>
          </a:p>
          <a:p>
            <a:pPr marL="46037" indent="0">
              <a:buFont typeface="Arial" panose="020B0604020202020204" pitchFamily="34" charset="0"/>
              <a:buNone/>
              <a:defRPr/>
            </a:pPr>
            <a:endParaRPr lang="de-DE" kern="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liennummernplatzhalter 3"/>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26AD699F-FADD-42FF-9524-84B4B0B0ADD7}" type="slidenum">
              <a:rPr lang="de-DE" altLang="de-DE" sz="1000" smtClean="0">
                <a:latin typeface="Arial" panose="020B0604020202020204" pitchFamily="34" charset="0"/>
              </a:rPr>
              <a:pPr>
                <a:spcBef>
                  <a:spcPct val="0"/>
                </a:spcBef>
                <a:buClrTx/>
                <a:buSzTx/>
                <a:buFontTx/>
                <a:buNone/>
              </a:pPr>
              <a:t>17</a:t>
            </a:fld>
            <a:endParaRPr lang="de-DE" altLang="de-DE" sz="1000">
              <a:latin typeface="Arial" panose="020B0604020202020204" pitchFamily="34" charset="0"/>
            </a:endParaRPr>
          </a:p>
        </p:txBody>
      </p:sp>
      <p:pic>
        <p:nvPicPr>
          <p:cNvPr id="25604" name="Grafik 7" descr="Abb-2-screensh-dat.jpg"/>
          <p:cNvPicPr>
            <a:picLocks noChangeAspect="1"/>
          </p:cNvPicPr>
          <p:nvPr/>
        </p:nvPicPr>
        <p:blipFill>
          <a:blip r:embed="rId3"/>
          <a:srcRect/>
          <a:stretch>
            <a:fillRect/>
          </a:stretch>
        </p:blipFill>
        <p:spPr bwMode="auto">
          <a:xfrm>
            <a:off x="454849" y="1661691"/>
            <a:ext cx="5438742" cy="3639517"/>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feld 8"/>
          <p:cNvSpPr txBox="1">
            <a:spLocks noChangeArrowheads="1"/>
          </p:cNvSpPr>
          <p:nvPr/>
        </p:nvSpPr>
        <p:spPr bwMode="auto">
          <a:xfrm>
            <a:off x="396206" y="5301208"/>
            <a:ext cx="208756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Abb.15 </a:t>
            </a:r>
          </a:p>
        </p:txBody>
      </p:sp>
      <p:sp>
        <p:nvSpPr>
          <p:cNvPr id="32773"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7" name="Inhaltsplatzhalter 2"/>
          <p:cNvSpPr txBox="1">
            <a:spLocks/>
          </p:cNvSpPr>
          <p:nvPr/>
        </p:nvSpPr>
        <p:spPr>
          <a:xfrm>
            <a:off x="576263" y="1125538"/>
            <a:ext cx="7991475" cy="538162"/>
          </a:xfrm>
          <a:prstGeom prst="rect">
            <a:avLst/>
          </a:prstGeom>
        </p:spPr>
        <p:txBody>
          <a:bodyPr>
            <a:normAutofit fontScale="92500"/>
          </a:bodyPr>
          <a:lstStyle>
            <a:lvl1pPr marL="342900" indent="-342900" algn="l" rtl="0" eaLnBrk="0" fontAlgn="base" hangingPunct="0">
              <a:spcBef>
                <a:spcPct val="20000"/>
              </a:spcBef>
              <a:spcAft>
                <a:spcPct val="0"/>
              </a:spcAft>
              <a:buClr>
                <a:schemeClr val="hlink"/>
              </a:buClr>
              <a:buSzPct val="80000"/>
              <a:buFont typeface="Arial" panose="020B0604020202020204" pitchFamily="34" charset="0"/>
              <a:buChar char="►"/>
              <a:defRPr sz="3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folHlink"/>
              </a:buClr>
              <a:buFont typeface="Wingdings" panose="05000000000000000000" pitchFamily="2" charset="2"/>
              <a:buChar char="§"/>
              <a:defRPr sz="2800">
                <a:solidFill>
                  <a:schemeClr val="tx1"/>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hlink"/>
              </a:buClr>
              <a:buSzPct val="80000"/>
              <a:buFont typeface="Arial" panose="020B0604020202020204" pitchFamily="34" charset="0"/>
              <a:buChar char="►"/>
              <a:defRPr sz="2400">
                <a:solidFill>
                  <a:schemeClr val="tx1"/>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folHlink"/>
              </a:buClr>
              <a:buFont typeface="Wingdings" panose="05000000000000000000" pitchFamily="2" charset="2"/>
              <a:buChar char="§"/>
              <a:defRPr sz="2000">
                <a:solidFill>
                  <a:schemeClr val="tx1"/>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effectLst>
                  <a:outerShdw blurRad="38100" dist="38100" dir="2700000" algn="tl">
                    <a:srgbClr val="C0C0C0"/>
                  </a:outerShdw>
                </a:effectLst>
                <a:latin typeface="+mn-lt"/>
              </a:defRPr>
            </a:lvl5pPr>
            <a:lvl6pPr marL="25146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6pPr>
            <a:lvl7pPr marL="29718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7pPr>
            <a:lvl8pPr marL="34290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8pPr>
            <a:lvl9pPr marL="3886200" indent="-228600" algn="l" rtl="0" fontAlgn="base">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C0C0C0"/>
                  </a:outerShdw>
                </a:effectLst>
                <a:latin typeface="+mn-lt"/>
              </a:defRPr>
            </a:lvl9pPr>
          </a:lstStyle>
          <a:p>
            <a:pPr marL="215900" indent="-215900" eaLnBrk="1" hangingPunct="1">
              <a:lnSpc>
                <a:spcPct val="120000"/>
              </a:lnSpc>
              <a:spcBef>
                <a:spcPct val="50000"/>
              </a:spcBef>
              <a:buClrTx/>
              <a:buSzTx/>
              <a:buFont typeface="Wingdings" panose="05000000000000000000" pitchFamily="2" charset="2"/>
              <a:buChar char="§"/>
              <a:defRPr/>
            </a:pPr>
            <a:r>
              <a:rPr lang="de-DE" sz="2400" dirty="0">
                <a:effectLst/>
                <a:latin typeface="Arial" panose="020B0604020202020204" pitchFamily="34" charset="0"/>
              </a:rPr>
              <a:t>Online Fahrzeugidentifikationssystem/Kennzeichenabfrage</a:t>
            </a:r>
          </a:p>
          <a:p>
            <a:pPr marL="46037" indent="0">
              <a:buFont typeface="Arial" panose="020B0604020202020204" pitchFamily="34" charset="0"/>
              <a:buNone/>
              <a:defRPr/>
            </a:pPr>
            <a:endParaRPr lang="de-DE" kern="0" dirty="0"/>
          </a:p>
        </p:txBody>
      </p:sp>
      <p:sp>
        <p:nvSpPr>
          <p:cNvPr id="32775" name="Text Box 3"/>
          <p:cNvSpPr txBox="1">
            <a:spLocks noChangeArrowheads="1"/>
          </p:cNvSpPr>
          <p:nvPr/>
        </p:nvSpPr>
        <p:spPr bwMode="auto">
          <a:xfrm>
            <a:off x="468313" y="692150"/>
            <a:ext cx="82089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5600" indent="-355600">
              <a:spcBef>
                <a:spcPct val="20000"/>
              </a:spcBef>
              <a:buClr>
                <a:schemeClr val="hlink"/>
              </a:buClr>
              <a:buSzPct val="80000"/>
              <a:buFont typeface="Arial" panose="020B0604020202020204" pitchFamily="34" charset="0"/>
              <a:buChar char="►"/>
              <a:tabLst>
                <a:tab pos="0" algn="l"/>
              </a:tabLst>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tabLst>
                <a:tab pos="0" algn="l"/>
              </a:tabLst>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tabLst>
                <a:tab pos="0" algn="l"/>
              </a:tabLst>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tabLst>
                <a:tab pos="0" algn="l"/>
              </a:tabLst>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tabLst>
                <a:tab pos="0" algn="l"/>
              </a:tabLst>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Informationssysteme </a:t>
            </a:r>
          </a:p>
        </p:txBody>
      </p:sp>
      <p:pic>
        <p:nvPicPr>
          <p:cNvPr id="2" name="Grafik 1"/>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3154491" y="2870313"/>
            <a:ext cx="5532177" cy="3400436"/>
          </a:xfrm>
          <a:prstGeom prst="rect">
            <a:avLst/>
          </a:prstGeom>
          <a:effectLst>
            <a:outerShdw blurRad="50800" dist="38100" dir="2700000" algn="tl" rotWithShape="0">
              <a:prstClr val="black">
                <a:alpha val="40000"/>
              </a:prstClr>
            </a:outerShdw>
          </a:effectLst>
        </p:spPr>
      </p:pic>
      <p:sp>
        <p:nvSpPr>
          <p:cNvPr id="9" name="Textfeld 8"/>
          <p:cNvSpPr txBox="1">
            <a:spLocks noChangeArrowheads="1"/>
          </p:cNvSpPr>
          <p:nvPr/>
        </p:nvSpPr>
        <p:spPr bwMode="auto">
          <a:xfrm>
            <a:off x="3059832" y="6270749"/>
            <a:ext cx="208756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Abb.16 </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BA82C71F-3122-4F50-A0E3-884B7E3326EB}" type="slidenum">
              <a:rPr lang="de-DE" altLang="de-DE" sz="1000" smtClean="0">
                <a:latin typeface="Arial" panose="020B0604020202020204" pitchFamily="34" charset="0"/>
              </a:rPr>
              <a:pPr>
                <a:spcBef>
                  <a:spcPct val="0"/>
                </a:spcBef>
                <a:buClrTx/>
                <a:buSzTx/>
                <a:buFontTx/>
                <a:buNone/>
              </a:pPr>
              <a:t>18</a:t>
            </a:fld>
            <a:endParaRPr lang="de-DE" altLang="de-DE" sz="1000">
              <a:latin typeface="Arial" panose="020B0604020202020204" pitchFamily="34" charset="0"/>
            </a:endParaRPr>
          </a:p>
        </p:txBody>
      </p:sp>
      <p:sp>
        <p:nvSpPr>
          <p:cNvPr id="36867"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Einsatzmaßnahmen</a:t>
            </a:r>
          </a:p>
        </p:txBody>
      </p:sp>
      <p:sp>
        <p:nvSpPr>
          <p:cNvPr id="36868"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8" name="Textfeld 3"/>
          <p:cNvSpPr txBox="1">
            <a:spLocks noChangeArrowheads="1"/>
          </p:cNvSpPr>
          <p:nvPr/>
        </p:nvSpPr>
        <p:spPr bwMode="auto">
          <a:xfrm>
            <a:off x="287338" y="1484313"/>
            <a:ext cx="8569325"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Das verunfallte Fahrzeug kann sich geräuschlos in Bewegung setzen, daher ist ein Wegrollen durch folgende Maßnahmen zu verhindern:</a:t>
            </a:r>
          </a:p>
          <a:p>
            <a:pPr marL="0" indent="0">
              <a:spcBef>
                <a:spcPct val="0"/>
              </a:spcBef>
              <a:buClrTx/>
              <a:buSzTx/>
              <a:buFont typeface="Arial" panose="020B0604020202020204" pitchFamily="34" charset="0"/>
              <a:buNone/>
              <a:defRPr/>
            </a:pPr>
            <a:endParaRPr lang="de-DE" altLang="de-DE" sz="1050" dirty="0">
              <a:latin typeface="Arial" panose="020B0604020202020204" pitchFamily="34" charset="0"/>
            </a:endParaRPr>
          </a:p>
          <a:p>
            <a:pPr marL="900000" lvl="1" indent="-216000">
              <a:lnSpc>
                <a:spcPct val="120000"/>
              </a:lnSpc>
              <a:spcBef>
                <a:spcPct val="0"/>
              </a:spcBef>
              <a:buClrTx/>
              <a:buFont typeface="Courier New" panose="02070309020205020404" pitchFamily="49" charset="0"/>
              <a:buChar char="o"/>
              <a:defRPr/>
            </a:pPr>
            <a:r>
              <a:rPr lang="de-DE" altLang="de-DE" sz="1800" dirty="0">
                <a:latin typeface="Arial" panose="020B0604020202020204" pitchFamily="34" charset="0"/>
              </a:rPr>
              <a:t>Schalthebel in Stellung „P“ bringen bzw. Gang einlegen.</a:t>
            </a:r>
          </a:p>
          <a:p>
            <a:pPr marL="900000" lvl="1" indent="-216000">
              <a:lnSpc>
                <a:spcPct val="120000"/>
              </a:lnSpc>
              <a:spcBef>
                <a:spcPct val="0"/>
              </a:spcBef>
              <a:buClrTx/>
              <a:buFont typeface="Courier New" panose="02070309020205020404" pitchFamily="49" charset="0"/>
              <a:buChar char="o"/>
              <a:defRPr/>
            </a:pPr>
            <a:r>
              <a:rPr lang="de-DE" altLang="de-DE" sz="1800" dirty="0">
                <a:latin typeface="Arial" panose="020B0604020202020204" pitchFamily="34" charset="0"/>
              </a:rPr>
              <a:t>„Zündung“ ausschalten (Schlüssel oder Start-</a:t>
            </a:r>
            <a:r>
              <a:rPr lang="de-DE" altLang="de-DE" sz="1800" dirty="0" err="1">
                <a:latin typeface="Arial" panose="020B0604020202020204" pitchFamily="34" charset="0"/>
              </a:rPr>
              <a:t>Stop</a:t>
            </a:r>
            <a:r>
              <a:rPr lang="de-DE" altLang="de-DE" sz="1800" dirty="0">
                <a:latin typeface="Arial" panose="020B0604020202020204" pitchFamily="34" charset="0"/>
              </a:rPr>
              <a:t>-Schalter betätigen).</a:t>
            </a:r>
          </a:p>
          <a:p>
            <a:pPr marL="900000" lvl="1" indent="-216000">
              <a:lnSpc>
                <a:spcPct val="120000"/>
              </a:lnSpc>
              <a:spcBef>
                <a:spcPct val="0"/>
              </a:spcBef>
              <a:buClrTx/>
              <a:buFont typeface="Courier New" panose="02070309020205020404" pitchFamily="49" charset="0"/>
              <a:buChar char="o"/>
              <a:defRPr/>
            </a:pPr>
            <a:r>
              <a:rPr lang="de-DE" altLang="de-DE" sz="1800" dirty="0">
                <a:latin typeface="Arial" panose="020B0604020202020204" pitchFamily="34" charset="0"/>
              </a:rPr>
              <a:t>Feststellbremse betätigen.</a:t>
            </a:r>
          </a:p>
          <a:p>
            <a:pPr marL="900000" lvl="1" indent="-216000">
              <a:lnSpc>
                <a:spcPct val="120000"/>
              </a:lnSpc>
              <a:spcBef>
                <a:spcPct val="0"/>
              </a:spcBef>
              <a:buClrTx/>
              <a:buFont typeface="Courier New" panose="02070309020205020404" pitchFamily="49" charset="0"/>
              <a:buChar char="o"/>
              <a:defRPr/>
            </a:pPr>
            <a:r>
              <a:rPr lang="de-DE" altLang="de-DE" sz="1800" dirty="0">
                <a:latin typeface="Arial" panose="020B0604020202020204" pitchFamily="34" charset="0"/>
              </a:rPr>
              <a:t>Räder mit Unterlegkeilen sichern.</a:t>
            </a:r>
          </a:p>
          <a:p>
            <a:pPr marL="742950" lvl="1" indent="0">
              <a:spcBef>
                <a:spcPct val="0"/>
              </a:spcBef>
              <a:buClrTx/>
              <a:buFont typeface="Wingdings" panose="05000000000000000000" pitchFamily="2" charset="2"/>
              <a:buNone/>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Die Hochvoltbatterie ist auf Beschädigung sowie Eindringen von Fremdkörpern zu kontrollieren.</a:t>
            </a: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Bei Durchführung der Rettungsmaßnahmen, auch bei abgeschaltetem Hochvoltnetz, ist jegliche Beschädigung bzw. ungeschützte Berührung aller Teile der Hochvoltanlage zu vermeiden.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linds(horizontal)">
                                      <p:cBhvr>
                                        <p:cTn id="12" dur="500"/>
                                        <p:tgtEl>
                                          <p:spTgt spid="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blinds(horizontal)">
                                      <p:cBhvr>
                                        <p:cTn id="17" dur="500"/>
                                        <p:tgtEl>
                                          <p:spTgt spid="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blinds(horizontal)">
                                      <p:cBhvr>
                                        <p:cTn id="22" dur="500"/>
                                        <p:tgtEl>
                                          <p:spTgt spid="8">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blinds(horizontal)">
                                      <p:cBhvr>
                                        <p:cTn id="27" dur="500"/>
                                        <p:tgtEl>
                                          <p:spTgt spid="8">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blinds(horizontal)">
                                      <p:cBhvr>
                                        <p:cTn id="32" dur="500"/>
                                        <p:tgtEl>
                                          <p:spTgt spid="8">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animEffect transition="in" filter="blinds(horizontal)">
                                      <p:cBhvr>
                                        <p:cTn id="37"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31F60455-9094-43A5-9A34-6DE0BF94AE1E}" type="slidenum">
              <a:rPr lang="de-DE" altLang="de-DE" sz="1000" smtClean="0">
                <a:latin typeface="Arial" panose="020B0604020202020204" pitchFamily="34" charset="0"/>
              </a:rPr>
              <a:pPr>
                <a:spcBef>
                  <a:spcPct val="0"/>
                </a:spcBef>
                <a:buClrTx/>
                <a:buSzTx/>
                <a:buFontTx/>
                <a:buNone/>
              </a:pPr>
              <a:t>19</a:t>
            </a:fld>
            <a:endParaRPr lang="de-DE" altLang="de-DE" sz="1000">
              <a:latin typeface="Arial" panose="020B0604020202020204" pitchFamily="34" charset="0"/>
            </a:endParaRPr>
          </a:p>
        </p:txBody>
      </p:sp>
      <p:sp>
        <p:nvSpPr>
          <p:cNvPr id="37891"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8" name="Textfeld 3"/>
          <p:cNvSpPr txBox="1">
            <a:spLocks noChangeArrowheads="1"/>
          </p:cNvSpPr>
          <p:nvPr/>
        </p:nvSpPr>
        <p:spPr bwMode="auto">
          <a:xfrm>
            <a:off x="287338" y="1412875"/>
            <a:ext cx="856932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Beim Stabilisieren des Fahrzeuges ist auf eventuell vorhandene Hochvoltleitungen zu achten (farbliche Kennzeichnung ist orange).</a:t>
            </a: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marL="126900" indent="0">
              <a:spcBef>
                <a:spcPct val="0"/>
              </a:spcBef>
              <a:buClrTx/>
              <a:buSzTx/>
              <a:buNone/>
              <a:defRPr/>
            </a:pPr>
            <a:endParaRPr lang="de-DE" altLang="de-DE" sz="2000" dirty="0">
              <a:latin typeface="Arial" panose="020B0604020202020204" pitchFamily="34" charset="0"/>
            </a:endParaRPr>
          </a:p>
          <a:p>
            <a:pPr marL="126900" indent="0">
              <a:spcBef>
                <a:spcPct val="0"/>
              </a:spcBef>
              <a:buClrTx/>
              <a:buSzTx/>
              <a:buNone/>
              <a:defRPr/>
            </a:pPr>
            <a:endParaRPr lang="de-DE" altLang="de-DE" sz="2000" dirty="0">
              <a:latin typeface="Arial" panose="020B0604020202020204" pitchFamily="34" charset="0"/>
            </a:endParaRPr>
          </a:p>
          <a:p>
            <a:pPr marL="126900" indent="0">
              <a:spcBef>
                <a:spcPct val="0"/>
              </a:spcBef>
              <a:buClrTx/>
              <a:buSzTx/>
              <a:buNone/>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Eine Beschädigung der Hochvoltbatterie infolge der durchgeführten Rettungsmaßnahmen muss in jedem Fall verhindert werden.</a:t>
            </a:r>
          </a:p>
        </p:txBody>
      </p:sp>
      <p:sp>
        <p:nvSpPr>
          <p:cNvPr id="37893"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Einsatzmaßnahmen</a:t>
            </a:r>
          </a:p>
        </p:txBody>
      </p:sp>
      <p:pic>
        <p:nvPicPr>
          <p:cNvPr id="6" name="Grafik 5"/>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755576" y="2360670"/>
            <a:ext cx="3816424" cy="2724514"/>
          </a:xfrm>
          <a:prstGeom prst="rect">
            <a:avLst/>
          </a:prstGeom>
          <a:ln>
            <a:noFill/>
          </a:ln>
          <a:effectLst>
            <a:outerShdw blurRad="50800" dist="38100" dir="2700000" algn="tl" rotWithShape="0">
              <a:prstClr val="black">
                <a:alpha val="40000"/>
              </a:prstClr>
            </a:outerShdw>
          </a:effectLst>
        </p:spPr>
      </p:pic>
      <p:sp>
        <p:nvSpPr>
          <p:cNvPr id="7" name="Textfeld 6"/>
          <p:cNvSpPr txBox="1">
            <a:spLocks noChangeArrowheads="1"/>
          </p:cNvSpPr>
          <p:nvPr/>
        </p:nvSpPr>
        <p:spPr bwMode="auto">
          <a:xfrm>
            <a:off x="4644008" y="4925417"/>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Abb.17</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par>
                                <p:cTn id="8" presetID="1"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childTnLst>
                                </p:cTn>
                              </p:par>
                              <p:par>
                                <p:cTn id="10" presetID="3" presetClass="entr" presetSubtype="1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12" end="12"/>
                                            </p:txEl>
                                          </p:spTgt>
                                        </p:tgtEl>
                                        <p:attrNameLst>
                                          <p:attrName>style.visibility</p:attrName>
                                        </p:attrNameLst>
                                      </p:cBhvr>
                                      <p:to>
                                        <p:strVal val="visible"/>
                                      </p:to>
                                    </p:set>
                                    <p:animEffect transition="in" filter="blinds(horizontal)">
                                      <p:cBhvr>
                                        <p:cTn id="17" dur="500"/>
                                        <p:tgtEl>
                                          <p:spTgt spid="8">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CC9A8009-F9A3-405B-B06B-D78AD09BE889}" type="slidenum">
              <a:rPr lang="de-DE" altLang="de-DE" sz="1000" smtClean="0">
                <a:latin typeface="Arial" panose="020B0604020202020204" pitchFamily="34" charset="0"/>
              </a:rPr>
              <a:pPr>
                <a:spcBef>
                  <a:spcPct val="0"/>
                </a:spcBef>
                <a:buClrTx/>
                <a:buSzTx/>
                <a:buFontTx/>
                <a:buNone/>
              </a:pPr>
              <a:t>20</a:t>
            </a:fld>
            <a:endParaRPr lang="de-DE" altLang="de-DE" sz="1000">
              <a:latin typeface="Arial" panose="020B0604020202020204" pitchFamily="34" charset="0"/>
            </a:endParaRPr>
          </a:p>
        </p:txBody>
      </p:sp>
      <p:sp>
        <p:nvSpPr>
          <p:cNvPr id="38915"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dirty="0">
                <a:latin typeface="Arial" panose="020B0604020202020204" pitchFamily="34" charset="0"/>
              </a:rPr>
              <a:t>Einsatzhinweise beim Umgang mit Elektrofahrzeugen</a:t>
            </a:r>
            <a:endParaRPr lang="en-GB" altLang="de-DE" sz="1400" dirty="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dirty="0">
              <a:latin typeface="Arial" panose="020B0604020202020204" pitchFamily="34" charset="0"/>
            </a:endParaRPr>
          </a:p>
        </p:txBody>
      </p:sp>
      <p:sp>
        <p:nvSpPr>
          <p:cNvPr id="8" name="Textfeld 3"/>
          <p:cNvSpPr txBox="1">
            <a:spLocks noChangeArrowheads="1"/>
          </p:cNvSpPr>
          <p:nvPr/>
        </p:nvSpPr>
        <p:spPr bwMode="auto">
          <a:xfrm>
            <a:off x="287338" y="1268760"/>
            <a:ext cx="8569325"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 typeface="Wingdings" panose="05000000000000000000" pitchFamily="2" charset="2"/>
              <a:buChar char="§"/>
            </a:pPr>
            <a:r>
              <a:rPr lang="de-DE" altLang="de-DE" sz="2000" dirty="0">
                <a:latin typeface="Arial" panose="020B0604020202020204" pitchFamily="34" charset="0"/>
              </a:rPr>
              <a:t>Bei einer Airbagauslösung erfolgt in der Regel die Abschaltung der Hochvoltanlage automatisch. Zusätzlich wird empfohlen, die Hochvoltanlage und weitere Fahrzeugsysteme gemäß den Rettungsdatenblättern außer Betrieb zu nehmen.</a:t>
            </a:r>
          </a:p>
          <a:p>
            <a:pPr marL="127000" indent="0">
              <a:spcBef>
                <a:spcPct val="0"/>
              </a:spcBef>
              <a:buClrTx/>
              <a:buSzTx/>
              <a:buNone/>
            </a:pPr>
            <a:endParaRPr lang="de-DE" altLang="de-DE" sz="1400" dirty="0">
              <a:latin typeface="Arial" panose="020B0604020202020204" pitchFamily="34" charset="0"/>
            </a:endParaRPr>
          </a:p>
          <a:p>
            <a:pPr>
              <a:spcBef>
                <a:spcPct val="0"/>
              </a:spcBef>
              <a:buClrTx/>
              <a:buSzTx/>
              <a:buFont typeface="Wingdings" panose="05000000000000000000" pitchFamily="2" charset="2"/>
              <a:buChar char="§"/>
            </a:pPr>
            <a:r>
              <a:rPr lang="de-DE" altLang="de-DE" sz="2000" dirty="0">
                <a:latin typeface="Arial" panose="020B0604020202020204" pitchFamily="34" charset="0"/>
              </a:rPr>
              <a:t>Hinweise zur Deaktivierung können den Rettungsdatenblättern entnommen werden. </a:t>
            </a:r>
          </a:p>
        </p:txBody>
      </p:sp>
      <p:sp>
        <p:nvSpPr>
          <p:cNvPr id="38917" name="Text Box 6"/>
          <p:cNvSpPr txBox="1">
            <a:spLocks noChangeArrowheads="1"/>
          </p:cNvSpPr>
          <p:nvPr/>
        </p:nvSpPr>
        <p:spPr bwMode="auto">
          <a:xfrm>
            <a:off x="503238" y="764704"/>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Einsatzmaßnahmen</a:t>
            </a:r>
          </a:p>
        </p:txBody>
      </p:sp>
      <p:sp>
        <p:nvSpPr>
          <p:cNvPr id="9" name="Textfeld 8"/>
          <p:cNvSpPr txBox="1">
            <a:spLocks noChangeArrowheads="1"/>
          </p:cNvSpPr>
          <p:nvPr/>
        </p:nvSpPr>
        <p:spPr bwMode="auto">
          <a:xfrm>
            <a:off x="503238" y="6200175"/>
            <a:ext cx="73818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Abb.18 </a:t>
            </a:r>
          </a:p>
        </p:txBody>
      </p:sp>
      <p:grpSp>
        <p:nvGrpSpPr>
          <p:cNvPr id="13" name="Gruppieren 12"/>
          <p:cNvGrpSpPr/>
          <p:nvPr/>
        </p:nvGrpSpPr>
        <p:grpSpPr>
          <a:xfrm>
            <a:off x="585301" y="3212976"/>
            <a:ext cx="8271361" cy="3096344"/>
            <a:chOff x="585301" y="3109534"/>
            <a:chExt cx="8271361" cy="3096344"/>
          </a:xfrm>
        </p:grpSpPr>
        <p:pic>
          <p:nvPicPr>
            <p:cNvPr id="12" name="Grafik 11"/>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01093" y="3504914"/>
              <a:ext cx="495079" cy="494892"/>
            </a:xfrm>
            <a:prstGeom prst="rect">
              <a:avLst/>
            </a:prstGeom>
          </p:spPr>
        </p:pic>
        <p:grpSp>
          <p:nvGrpSpPr>
            <p:cNvPr id="4" name="Gruppieren 3"/>
            <p:cNvGrpSpPr/>
            <p:nvPr/>
          </p:nvGrpSpPr>
          <p:grpSpPr>
            <a:xfrm>
              <a:off x="4716016" y="3109534"/>
              <a:ext cx="4140646" cy="3096344"/>
              <a:chOff x="4572000" y="3451974"/>
              <a:chExt cx="4104456" cy="2985703"/>
            </a:xfrm>
          </p:grpSpPr>
          <p:pic>
            <p:nvPicPr>
              <p:cNvPr id="2" name="Grafik 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572000" y="3451974"/>
                <a:ext cx="4104456" cy="2960286"/>
              </a:xfrm>
              <a:prstGeom prst="rect">
                <a:avLst/>
              </a:prstGeom>
            </p:spPr>
          </p:pic>
          <p:sp>
            <p:nvSpPr>
              <p:cNvPr id="3" name="Textfeld 2"/>
              <p:cNvSpPr txBox="1"/>
              <p:nvPr/>
            </p:nvSpPr>
            <p:spPr>
              <a:xfrm>
                <a:off x="4573706" y="6206845"/>
                <a:ext cx="360040" cy="230832"/>
              </a:xfrm>
              <a:prstGeom prst="rect">
                <a:avLst/>
              </a:prstGeom>
              <a:solidFill>
                <a:schemeClr val="bg1"/>
              </a:solidFill>
            </p:spPr>
            <p:txBody>
              <a:bodyPr wrap="square" rtlCol="0">
                <a:spAutoFit/>
              </a:bodyPr>
              <a:lstStyle/>
              <a:p>
                <a:endParaRPr lang="de-DE" sz="900" dirty="0"/>
              </a:p>
            </p:txBody>
          </p:sp>
        </p:grpSp>
        <p:sp>
          <p:nvSpPr>
            <p:cNvPr id="5" name="Textfeld 4"/>
            <p:cNvSpPr txBox="1"/>
            <p:nvPr/>
          </p:nvSpPr>
          <p:spPr>
            <a:xfrm>
              <a:off x="3205610" y="5636303"/>
              <a:ext cx="1148556" cy="215444"/>
            </a:xfrm>
            <a:prstGeom prst="rect">
              <a:avLst/>
            </a:prstGeom>
            <a:noFill/>
          </p:spPr>
          <p:txBody>
            <a:bodyPr wrap="square" rtlCol="0">
              <a:spAutoFit/>
            </a:bodyPr>
            <a:lstStyle/>
            <a:p>
              <a:r>
                <a:rPr lang="de-DE" sz="800" dirty="0"/>
                <a:t>SRS-Steuergerät</a:t>
              </a:r>
            </a:p>
          </p:txBody>
        </p:sp>
        <p:pic>
          <p:nvPicPr>
            <p:cNvPr id="18" name="Grafik 17"/>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85301" y="4065355"/>
              <a:ext cx="510871" cy="410714"/>
            </a:xfrm>
            <a:prstGeom prst="rect">
              <a:avLst/>
            </a:prstGeom>
          </p:spPr>
        </p:pic>
        <p:pic>
          <p:nvPicPr>
            <p:cNvPr id="19" name="Grafik 1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93198" y="4553951"/>
              <a:ext cx="502974" cy="448853"/>
            </a:xfrm>
            <a:prstGeom prst="rect">
              <a:avLst/>
            </a:prstGeom>
          </p:spPr>
        </p:pic>
        <p:pic>
          <p:nvPicPr>
            <p:cNvPr id="20" name="Grafik 19"/>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615391" y="5042548"/>
              <a:ext cx="483211" cy="402676"/>
            </a:xfrm>
            <a:prstGeom prst="rect">
              <a:avLst/>
            </a:prstGeom>
          </p:spPr>
        </p:pic>
        <p:pic>
          <p:nvPicPr>
            <p:cNvPr id="21" name="Grafik 20"/>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93198" y="5531144"/>
              <a:ext cx="522418" cy="435348"/>
            </a:xfrm>
            <a:prstGeom prst="rect">
              <a:avLst/>
            </a:prstGeom>
          </p:spPr>
        </p:pic>
        <p:pic>
          <p:nvPicPr>
            <p:cNvPr id="22" name="Grafik 21"/>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2773562" y="3572340"/>
              <a:ext cx="432048" cy="360040"/>
            </a:xfrm>
            <a:prstGeom prst="rect">
              <a:avLst/>
            </a:prstGeom>
          </p:spPr>
        </p:pic>
        <p:pic>
          <p:nvPicPr>
            <p:cNvPr id="23" name="Grafik 22"/>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2773562" y="4065355"/>
              <a:ext cx="432048" cy="422579"/>
            </a:xfrm>
            <a:prstGeom prst="rect">
              <a:avLst/>
            </a:prstGeom>
          </p:spPr>
        </p:pic>
        <p:pic>
          <p:nvPicPr>
            <p:cNvPr id="24" name="Grafik 23"/>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2764307" y="4644526"/>
              <a:ext cx="432048" cy="360040"/>
            </a:xfrm>
            <a:prstGeom prst="rect">
              <a:avLst/>
            </a:prstGeom>
          </p:spPr>
        </p:pic>
        <p:pic>
          <p:nvPicPr>
            <p:cNvPr id="25" name="Grafik 24"/>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2755052" y="5085184"/>
              <a:ext cx="432048" cy="360040"/>
            </a:xfrm>
            <a:prstGeom prst="rect">
              <a:avLst/>
            </a:prstGeom>
          </p:spPr>
        </p:pic>
        <p:pic>
          <p:nvPicPr>
            <p:cNvPr id="26" name="Grafik 25"/>
            <p:cNvPicPr>
              <a:picLocks noChangeAspect="1"/>
            </p:cNvPicPr>
            <p:nvPr/>
          </p:nvPicPr>
          <p:blipFill rotWithShape="1">
            <a:blip r:embed="rId12" cstate="print">
              <a:extLst>
                <a:ext uri="{28A0092B-C50C-407E-A947-70E740481C1C}">
                  <a14:useLocalDpi xmlns:a14="http://schemas.microsoft.com/office/drawing/2010/main"/>
                </a:ext>
              </a:extLst>
            </a:blip>
            <a:srcRect/>
            <a:stretch/>
          </p:blipFill>
          <p:spPr>
            <a:xfrm>
              <a:off x="2769243" y="5525842"/>
              <a:ext cx="436367" cy="436367"/>
            </a:xfrm>
            <a:prstGeom prst="rect">
              <a:avLst/>
            </a:prstGeom>
          </p:spPr>
        </p:pic>
        <p:sp>
          <p:nvSpPr>
            <p:cNvPr id="27" name="Textfeld 26"/>
            <p:cNvSpPr txBox="1"/>
            <p:nvPr/>
          </p:nvSpPr>
          <p:spPr>
            <a:xfrm>
              <a:off x="1086897" y="3636553"/>
              <a:ext cx="1148556" cy="215444"/>
            </a:xfrm>
            <a:prstGeom prst="rect">
              <a:avLst/>
            </a:prstGeom>
            <a:noFill/>
          </p:spPr>
          <p:txBody>
            <a:bodyPr wrap="square" rtlCol="0">
              <a:spAutoFit/>
            </a:bodyPr>
            <a:lstStyle/>
            <a:p>
              <a:r>
                <a:rPr lang="de-DE" sz="800" dirty="0"/>
                <a:t>Airbag</a:t>
              </a:r>
            </a:p>
          </p:txBody>
        </p:sp>
        <p:sp>
          <p:nvSpPr>
            <p:cNvPr id="28" name="Textfeld 27"/>
            <p:cNvSpPr txBox="1"/>
            <p:nvPr/>
          </p:nvSpPr>
          <p:spPr>
            <a:xfrm>
              <a:off x="1096172" y="4137903"/>
              <a:ext cx="1148556" cy="215444"/>
            </a:xfrm>
            <a:prstGeom prst="rect">
              <a:avLst/>
            </a:prstGeom>
            <a:noFill/>
          </p:spPr>
          <p:txBody>
            <a:bodyPr wrap="square" rtlCol="0">
              <a:spAutoFit/>
            </a:bodyPr>
            <a:lstStyle/>
            <a:p>
              <a:r>
                <a:rPr lang="de-DE" sz="800" dirty="0"/>
                <a:t>Niedervolt-Batterie</a:t>
              </a:r>
            </a:p>
          </p:txBody>
        </p:sp>
        <p:sp>
          <p:nvSpPr>
            <p:cNvPr id="29" name="Textfeld 28"/>
            <p:cNvSpPr txBox="1"/>
            <p:nvPr/>
          </p:nvSpPr>
          <p:spPr>
            <a:xfrm>
              <a:off x="1070924" y="4639253"/>
              <a:ext cx="1148556" cy="230832"/>
            </a:xfrm>
            <a:prstGeom prst="rect">
              <a:avLst/>
            </a:prstGeom>
            <a:noFill/>
          </p:spPr>
          <p:txBody>
            <a:bodyPr wrap="square" rtlCol="0">
              <a:spAutoFit/>
            </a:bodyPr>
            <a:lstStyle/>
            <a:p>
              <a:r>
                <a:rPr lang="de-DE" sz="900" b="1" u="sng" dirty="0"/>
                <a:t>Hochvolt-Batterie</a:t>
              </a:r>
            </a:p>
          </p:txBody>
        </p:sp>
        <p:sp>
          <p:nvSpPr>
            <p:cNvPr id="30" name="Textfeld 29"/>
            <p:cNvSpPr txBox="1"/>
            <p:nvPr/>
          </p:nvSpPr>
          <p:spPr>
            <a:xfrm>
              <a:off x="1096172" y="5136164"/>
              <a:ext cx="1148556" cy="215444"/>
            </a:xfrm>
            <a:prstGeom prst="rect">
              <a:avLst/>
            </a:prstGeom>
            <a:noFill/>
          </p:spPr>
          <p:txBody>
            <a:bodyPr wrap="square" rtlCol="0">
              <a:spAutoFit/>
            </a:bodyPr>
            <a:lstStyle/>
            <a:p>
              <a:r>
                <a:rPr lang="de-DE" sz="800" dirty="0"/>
                <a:t>Gasgenerator</a:t>
              </a:r>
            </a:p>
          </p:txBody>
        </p:sp>
        <p:sp>
          <p:nvSpPr>
            <p:cNvPr id="31" name="Textfeld 30"/>
            <p:cNvSpPr txBox="1"/>
            <p:nvPr/>
          </p:nvSpPr>
          <p:spPr>
            <a:xfrm>
              <a:off x="1070924" y="5538718"/>
              <a:ext cx="1148556" cy="338554"/>
            </a:xfrm>
            <a:prstGeom prst="rect">
              <a:avLst/>
            </a:prstGeom>
            <a:noFill/>
          </p:spPr>
          <p:txBody>
            <a:bodyPr wrap="square" rtlCol="0">
              <a:spAutoFit/>
            </a:bodyPr>
            <a:lstStyle/>
            <a:p>
              <a:r>
                <a:rPr lang="de-DE" sz="800" dirty="0"/>
                <a:t>Gasdruckdämpfer/</a:t>
              </a:r>
            </a:p>
            <a:p>
              <a:r>
                <a:rPr lang="de-DE" sz="800" dirty="0"/>
                <a:t>Vorgespannte Feder</a:t>
              </a:r>
            </a:p>
          </p:txBody>
        </p:sp>
        <p:sp>
          <p:nvSpPr>
            <p:cNvPr id="32" name="Textfeld 31"/>
            <p:cNvSpPr txBox="1"/>
            <p:nvPr/>
          </p:nvSpPr>
          <p:spPr>
            <a:xfrm>
              <a:off x="3207420" y="3573016"/>
              <a:ext cx="1148556" cy="369332"/>
            </a:xfrm>
            <a:prstGeom prst="rect">
              <a:avLst/>
            </a:prstGeom>
            <a:noFill/>
          </p:spPr>
          <p:txBody>
            <a:bodyPr wrap="square" rtlCol="0">
              <a:spAutoFit/>
            </a:bodyPr>
            <a:lstStyle/>
            <a:p>
              <a:r>
                <a:rPr lang="de-DE" sz="900" b="1" u="sng" dirty="0"/>
                <a:t>Hochvolt-Kabel/- Komponenten</a:t>
              </a:r>
            </a:p>
          </p:txBody>
        </p:sp>
        <p:sp>
          <p:nvSpPr>
            <p:cNvPr id="33" name="Textfeld 32"/>
            <p:cNvSpPr txBox="1"/>
            <p:nvPr/>
          </p:nvSpPr>
          <p:spPr>
            <a:xfrm>
              <a:off x="3213211" y="4180815"/>
              <a:ext cx="1148556" cy="215444"/>
            </a:xfrm>
            <a:prstGeom prst="rect">
              <a:avLst/>
            </a:prstGeom>
            <a:noFill/>
          </p:spPr>
          <p:txBody>
            <a:bodyPr wrap="square" rtlCol="0">
              <a:spAutoFit/>
            </a:bodyPr>
            <a:lstStyle/>
            <a:p>
              <a:r>
                <a:rPr lang="de-DE" sz="800" dirty="0"/>
                <a:t>Gurtstraffer</a:t>
              </a:r>
            </a:p>
          </p:txBody>
        </p:sp>
        <p:sp>
          <p:nvSpPr>
            <p:cNvPr id="34" name="Textfeld 33"/>
            <p:cNvSpPr txBox="1"/>
            <p:nvPr/>
          </p:nvSpPr>
          <p:spPr>
            <a:xfrm>
              <a:off x="3206919" y="4663240"/>
              <a:ext cx="1379555" cy="215444"/>
            </a:xfrm>
            <a:prstGeom prst="rect">
              <a:avLst/>
            </a:prstGeom>
            <a:noFill/>
          </p:spPr>
          <p:txBody>
            <a:bodyPr wrap="square" rtlCol="0">
              <a:spAutoFit/>
            </a:bodyPr>
            <a:lstStyle/>
            <a:p>
              <a:r>
                <a:rPr lang="de-DE" sz="800" dirty="0"/>
                <a:t>Karosserie-Verstärkung</a:t>
              </a:r>
            </a:p>
          </p:txBody>
        </p:sp>
        <p:sp>
          <p:nvSpPr>
            <p:cNvPr id="35" name="Textfeld 34"/>
            <p:cNvSpPr txBox="1"/>
            <p:nvPr/>
          </p:nvSpPr>
          <p:spPr>
            <a:xfrm>
              <a:off x="3211111" y="5159925"/>
              <a:ext cx="1334377" cy="230832"/>
            </a:xfrm>
            <a:prstGeom prst="rect">
              <a:avLst/>
            </a:prstGeom>
            <a:noFill/>
          </p:spPr>
          <p:txBody>
            <a:bodyPr wrap="square" rtlCol="0">
              <a:spAutoFit/>
            </a:bodyPr>
            <a:lstStyle/>
            <a:p>
              <a:r>
                <a:rPr lang="de-DE" sz="900" b="1" u="sng" dirty="0"/>
                <a:t>Hochvolt-Trennstelle</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linds(horizontal)">
                                      <p:cBhvr>
                                        <p:cTn id="12" dur="500"/>
                                        <p:tgtEl>
                                          <p:spTgt spid="8">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linds(horizontal)">
                                      <p:cBhvr>
                                        <p:cTn id="15" dur="500"/>
                                        <p:tgtEl>
                                          <p:spTgt spid="13"/>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D6A04331-6ED1-48AF-9BC8-B7762F3101F4}" type="slidenum">
              <a:rPr lang="de-DE" altLang="de-DE" sz="1000" smtClean="0">
                <a:latin typeface="Arial" panose="020B0604020202020204" pitchFamily="34" charset="0"/>
              </a:rPr>
              <a:pPr>
                <a:spcBef>
                  <a:spcPct val="0"/>
                </a:spcBef>
                <a:buClrTx/>
                <a:buSzTx/>
                <a:buFontTx/>
                <a:buNone/>
              </a:pPr>
              <a:t>21</a:t>
            </a:fld>
            <a:endParaRPr lang="de-DE" altLang="de-DE" sz="1000">
              <a:latin typeface="Arial" panose="020B0604020202020204" pitchFamily="34" charset="0"/>
            </a:endParaRPr>
          </a:p>
        </p:txBody>
      </p:sp>
      <p:sp>
        <p:nvSpPr>
          <p:cNvPr id="3993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8" name="Textfeld 3"/>
          <p:cNvSpPr txBox="1">
            <a:spLocks noChangeArrowheads="1"/>
          </p:cNvSpPr>
          <p:nvPr/>
        </p:nvSpPr>
        <p:spPr bwMode="auto">
          <a:xfrm>
            <a:off x="287338" y="1341438"/>
            <a:ext cx="8569325"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0" indent="0">
              <a:spcBef>
                <a:spcPct val="0"/>
              </a:spcBef>
              <a:buClrTx/>
              <a:buSzTx/>
              <a:buFont typeface="Arial" panose="020B0604020202020204" pitchFamily="34" charset="0"/>
              <a:buNone/>
              <a:defRPr/>
            </a:pPr>
            <a:r>
              <a:rPr lang="de-DE" altLang="de-DE" sz="2400" dirty="0">
                <a:latin typeface="Arial" panose="020B0604020202020204" pitchFamily="34" charset="0"/>
              </a:rPr>
              <a:t>Beispiele für mögliche Deaktivierungsschritte wie im Rettungsdatenblatt dargestellt:</a:t>
            </a:r>
          </a:p>
          <a:p>
            <a:pPr marL="0" indent="0">
              <a:spcBef>
                <a:spcPct val="0"/>
              </a:spcBef>
              <a:buClrTx/>
              <a:buSzTx/>
              <a:buFont typeface="Arial" panose="020B0604020202020204" pitchFamily="34" charset="0"/>
              <a:buNone/>
              <a:defRPr/>
            </a:pPr>
            <a:endParaRPr lang="de-DE" altLang="de-DE" sz="1200" dirty="0">
              <a:latin typeface="Arial" panose="020B0604020202020204" pitchFamily="34" charset="0"/>
            </a:endParaRP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12 Volt Batterie abklemmen</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Sicherung ziehen/entfernen</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Kabel durchtrennen</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Wartungsstecker betätigen (12/24 Volt)</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Wartungsstecker betätigen (Hochvoltsystem)</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Notaus-Schalter</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Schweller durchtrennen</a:t>
            </a:r>
          </a:p>
          <a:p>
            <a:pPr marL="432000" indent="-216000">
              <a:lnSpc>
                <a:spcPct val="150000"/>
              </a:lnSpc>
              <a:spcBef>
                <a:spcPct val="0"/>
              </a:spcBef>
              <a:buClrTx/>
              <a:buFont typeface="Wingdings" panose="05000000000000000000" pitchFamily="2" charset="2"/>
              <a:buChar char="§"/>
              <a:defRPr/>
            </a:pPr>
            <a:r>
              <a:rPr lang="de-DE" altLang="de-DE" sz="2000" dirty="0">
                <a:latin typeface="Arial" panose="020B0604020202020204" pitchFamily="34" charset="0"/>
              </a:rPr>
              <a:t>...</a:t>
            </a:r>
          </a:p>
        </p:txBody>
      </p:sp>
      <p:sp>
        <p:nvSpPr>
          <p:cNvPr id="39941" name="Text Box 6"/>
          <p:cNvSpPr txBox="1">
            <a:spLocks noChangeArrowheads="1"/>
          </p:cNvSpPr>
          <p:nvPr/>
        </p:nvSpPr>
        <p:spPr bwMode="auto">
          <a:xfrm>
            <a:off x="503238" y="776635"/>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Einsatzmaßnahmen</a:t>
            </a:r>
          </a:p>
        </p:txBody>
      </p:sp>
      <p:pic>
        <p:nvPicPr>
          <p:cNvPr id="39942" name="Bild 3"/>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108130" y="1937667"/>
            <a:ext cx="2676525" cy="4011613"/>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feld 11"/>
          <p:cNvSpPr txBox="1">
            <a:spLocks noChangeArrowheads="1"/>
          </p:cNvSpPr>
          <p:nvPr/>
        </p:nvSpPr>
        <p:spPr bwMode="auto">
          <a:xfrm>
            <a:off x="6012160" y="5949280"/>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Abb.19</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par>
                                <p:cTn id="11" presetID="3" presetClass="entr" presetSubtype="10" fill="hold" nodeType="withEffect">
                                  <p:stCondLst>
                                    <p:cond delay="0"/>
                                  </p:stCondLst>
                                  <p:childTnLst>
                                    <p:set>
                                      <p:cBhvr>
                                        <p:cTn id="12" dur="1" fill="hold">
                                          <p:stCondLst>
                                            <p:cond delay="0"/>
                                          </p:stCondLst>
                                        </p:cTn>
                                        <p:tgtEl>
                                          <p:spTgt spid="39942"/>
                                        </p:tgtEl>
                                        <p:attrNameLst>
                                          <p:attrName>style.visibility</p:attrName>
                                        </p:attrNameLst>
                                      </p:cBhvr>
                                      <p:to>
                                        <p:strVal val="visible"/>
                                      </p:to>
                                    </p:set>
                                    <p:animEffect transition="in" filter="blinds(horizontal)">
                                      <p:cBhvr>
                                        <p:cTn id="13" dur="500"/>
                                        <p:tgtEl>
                                          <p:spTgt spid="39942"/>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blinds(horizontal)">
                                      <p:cBhvr>
                                        <p:cTn id="18" dur="500"/>
                                        <p:tgtEl>
                                          <p:spTgt spid="8">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Effect transition="in" filter="blinds(horizontal)">
                                      <p:cBhvr>
                                        <p:cTn id="23" dur="500"/>
                                        <p:tgtEl>
                                          <p:spTgt spid="8">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blinds(horizontal)">
                                      <p:cBhvr>
                                        <p:cTn id="28" dur="500"/>
                                        <p:tgtEl>
                                          <p:spTgt spid="8">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8">
                                            <p:txEl>
                                              <p:pRg st="5" end="5"/>
                                            </p:txEl>
                                          </p:spTgt>
                                        </p:tgtEl>
                                        <p:attrNameLst>
                                          <p:attrName>style.visibility</p:attrName>
                                        </p:attrNameLst>
                                      </p:cBhvr>
                                      <p:to>
                                        <p:strVal val="visible"/>
                                      </p:to>
                                    </p:set>
                                    <p:animEffect transition="in" filter="blinds(horizontal)">
                                      <p:cBhvr>
                                        <p:cTn id="33" dur="500"/>
                                        <p:tgtEl>
                                          <p:spTgt spid="8">
                                            <p:txEl>
                                              <p:pRg st="5" end="5"/>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8">
                                            <p:txEl>
                                              <p:pRg st="6" end="6"/>
                                            </p:txEl>
                                          </p:spTgt>
                                        </p:tgtEl>
                                        <p:attrNameLst>
                                          <p:attrName>style.visibility</p:attrName>
                                        </p:attrNameLst>
                                      </p:cBhvr>
                                      <p:to>
                                        <p:strVal val="visible"/>
                                      </p:to>
                                    </p:set>
                                    <p:animEffect transition="in" filter="blinds(horizontal)">
                                      <p:cBhvr>
                                        <p:cTn id="38" dur="500"/>
                                        <p:tgtEl>
                                          <p:spTgt spid="8">
                                            <p:txEl>
                                              <p:pRg st="6" end="6"/>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nodeType="clickEffect">
                                  <p:stCondLst>
                                    <p:cond delay="0"/>
                                  </p:stCondLst>
                                  <p:childTnLst>
                                    <p:set>
                                      <p:cBhvr>
                                        <p:cTn id="42" dur="1" fill="hold">
                                          <p:stCondLst>
                                            <p:cond delay="0"/>
                                          </p:stCondLst>
                                        </p:cTn>
                                        <p:tgtEl>
                                          <p:spTgt spid="8">
                                            <p:txEl>
                                              <p:pRg st="7" end="7"/>
                                            </p:txEl>
                                          </p:spTgt>
                                        </p:tgtEl>
                                        <p:attrNameLst>
                                          <p:attrName>style.visibility</p:attrName>
                                        </p:attrNameLst>
                                      </p:cBhvr>
                                      <p:to>
                                        <p:strVal val="visible"/>
                                      </p:to>
                                    </p:set>
                                    <p:animEffect transition="in" filter="blinds(horizontal)">
                                      <p:cBhvr>
                                        <p:cTn id="43" dur="500"/>
                                        <p:tgtEl>
                                          <p:spTgt spid="8">
                                            <p:txEl>
                                              <p:pRg st="7" end="7"/>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 presetClass="entr" presetSubtype="10" fill="hold" nodeType="clickEffect">
                                  <p:stCondLst>
                                    <p:cond delay="0"/>
                                  </p:stCondLst>
                                  <p:childTnLst>
                                    <p:set>
                                      <p:cBhvr>
                                        <p:cTn id="47" dur="1" fill="hold">
                                          <p:stCondLst>
                                            <p:cond delay="0"/>
                                          </p:stCondLst>
                                        </p:cTn>
                                        <p:tgtEl>
                                          <p:spTgt spid="8">
                                            <p:txEl>
                                              <p:pRg st="8" end="8"/>
                                            </p:txEl>
                                          </p:spTgt>
                                        </p:tgtEl>
                                        <p:attrNameLst>
                                          <p:attrName>style.visibility</p:attrName>
                                        </p:attrNameLst>
                                      </p:cBhvr>
                                      <p:to>
                                        <p:strVal val="visible"/>
                                      </p:to>
                                    </p:set>
                                    <p:animEffect transition="in" filter="blinds(horizontal)">
                                      <p:cBhvr>
                                        <p:cTn id="48" dur="500"/>
                                        <p:tgtEl>
                                          <p:spTgt spid="8">
                                            <p:txEl>
                                              <p:pRg st="8" end="8"/>
                                            </p:txEl>
                                          </p:spTgt>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nodeType="clickEffect">
                                  <p:stCondLst>
                                    <p:cond delay="0"/>
                                  </p:stCondLst>
                                  <p:childTnLst>
                                    <p:set>
                                      <p:cBhvr>
                                        <p:cTn id="52" dur="1" fill="hold">
                                          <p:stCondLst>
                                            <p:cond delay="0"/>
                                          </p:stCondLst>
                                        </p:cTn>
                                        <p:tgtEl>
                                          <p:spTgt spid="8">
                                            <p:txEl>
                                              <p:pRg st="9" end="9"/>
                                            </p:txEl>
                                          </p:spTgt>
                                        </p:tgtEl>
                                        <p:attrNameLst>
                                          <p:attrName>style.visibility</p:attrName>
                                        </p:attrNameLst>
                                      </p:cBhvr>
                                      <p:to>
                                        <p:strVal val="visible"/>
                                      </p:to>
                                    </p:set>
                                    <p:animEffect transition="in" filter="blinds(horizontal)">
                                      <p:cBhvr>
                                        <p:cTn id="53"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D6A04331-6ED1-48AF-9BC8-B7762F3101F4}" type="slidenum">
              <a:rPr lang="de-DE" altLang="de-DE" sz="1000" smtClean="0">
                <a:latin typeface="Arial" panose="020B0604020202020204" pitchFamily="34" charset="0"/>
              </a:rPr>
              <a:pPr>
                <a:spcBef>
                  <a:spcPct val="0"/>
                </a:spcBef>
                <a:buClrTx/>
                <a:buSzTx/>
                <a:buFontTx/>
                <a:buNone/>
              </a:pPr>
              <a:t>22</a:t>
            </a:fld>
            <a:endParaRPr lang="de-DE" altLang="de-DE" sz="1000">
              <a:latin typeface="Arial" panose="020B0604020202020204" pitchFamily="34" charset="0"/>
            </a:endParaRPr>
          </a:p>
        </p:txBody>
      </p:sp>
      <p:sp>
        <p:nvSpPr>
          <p:cNvPr id="3993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39941" name="Text Box 6"/>
          <p:cNvSpPr txBox="1">
            <a:spLocks noChangeArrowheads="1"/>
          </p:cNvSpPr>
          <p:nvPr/>
        </p:nvSpPr>
        <p:spPr bwMode="auto">
          <a:xfrm>
            <a:off x="503238" y="776635"/>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Einsatzmaßnahmen</a:t>
            </a:r>
          </a:p>
        </p:txBody>
      </p:sp>
      <p:pic>
        <p:nvPicPr>
          <p:cNvPr id="6" name="Grafik 5" descr="Ein Bild, das drinnen, Küche, Herd, schwarz enthält.&#10;&#10;Automatisch generierte Beschreibung">
            <a:extLst>
              <a:ext uri="{FF2B5EF4-FFF2-40B4-BE49-F238E27FC236}">
                <a16:creationId xmlns:a16="http://schemas.microsoft.com/office/drawing/2014/main" id="{68CF5691-B653-DE40-B5EE-F238DEE17202}"/>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435894" y="2420888"/>
            <a:ext cx="2258065" cy="1602250"/>
          </a:xfrm>
          <a:prstGeom prst="rect">
            <a:avLst/>
          </a:prstGeom>
          <a:effectLst>
            <a:outerShdw blurRad="50800" dist="38100" dir="2700000" algn="tl" rotWithShape="0">
              <a:prstClr val="black">
                <a:alpha val="40000"/>
              </a:prstClr>
            </a:outerShdw>
          </a:effectLst>
        </p:spPr>
      </p:pic>
      <p:pic>
        <p:nvPicPr>
          <p:cNvPr id="7" name="Grafik 6" descr="Ein Bild, das Auto, drinnen, sitzend, Telefon enthält.&#10;&#10;Automatisch generierte Beschreibung">
            <a:extLst>
              <a:ext uri="{FF2B5EF4-FFF2-40B4-BE49-F238E27FC236}">
                <a16:creationId xmlns:a16="http://schemas.microsoft.com/office/drawing/2014/main" id="{6EB03B1D-3B02-C74A-A1B7-9F79561D75F6}"/>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2"/>
          <a:stretch/>
        </p:blipFill>
        <p:spPr>
          <a:xfrm>
            <a:off x="2810321" y="2422264"/>
            <a:ext cx="2822463" cy="1606999"/>
          </a:xfrm>
          <a:prstGeom prst="rect">
            <a:avLst/>
          </a:prstGeom>
          <a:effectLst>
            <a:outerShdw blurRad="50800" dist="38100" dir="2700000" algn="tl" rotWithShape="0">
              <a:prstClr val="black">
                <a:alpha val="40000"/>
              </a:prstClr>
            </a:outerShdw>
          </a:effectLst>
        </p:spPr>
      </p:pic>
      <p:pic>
        <p:nvPicPr>
          <p:cNvPr id="9" name="Grafik 8" descr="Ein Bild, das drinnen, sitzend, klein, Auto enthält.&#10;&#10;Automatisch generierte Beschreibung">
            <a:extLst>
              <a:ext uri="{FF2B5EF4-FFF2-40B4-BE49-F238E27FC236}">
                <a16:creationId xmlns:a16="http://schemas.microsoft.com/office/drawing/2014/main" id="{871E2194-9A96-4641-910C-4657E27D77B4}"/>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28121" y="4349247"/>
            <a:ext cx="2279310" cy="1950853"/>
          </a:xfrm>
          <a:prstGeom prst="rect">
            <a:avLst/>
          </a:prstGeom>
          <a:effectLst>
            <a:outerShdw blurRad="50800" dist="38100" dir="2700000" algn="tl" rotWithShape="0">
              <a:prstClr val="black">
                <a:alpha val="40000"/>
              </a:prstClr>
            </a:outerShdw>
          </a:effectLst>
        </p:spPr>
      </p:pic>
      <p:pic>
        <p:nvPicPr>
          <p:cNvPr id="10" name="Grafik 9" descr="Ein Bild, das drinnen, Kraftrad, sitzend, Fahrrad enthält.&#10;&#10;Automatisch generierte Beschreibung">
            <a:extLst>
              <a:ext uri="{FF2B5EF4-FFF2-40B4-BE49-F238E27FC236}">
                <a16:creationId xmlns:a16="http://schemas.microsoft.com/office/drawing/2014/main" id="{5E0696B1-8297-2B49-BB77-19BC861D956C}"/>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r="-10"/>
          <a:stretch/>
        </p:blipFill>
        <p:spPr>
          <a:xfrm>
            <a:off x="5749145" y="2413249"/>
            <a:ext cx="2993404" cy="1609890"/>
          </a:xfrm>
          <a:prstGeom prst="rect">
            <a:avLst/>
          </a:prstGeom>
          <a:effectLst>
            <a:outerShdw blurRad="50800" dist="38100" dir="2700000" algn="tl" rotWithShape="0">
              <a:prstClr val="black">
                <a:alpha val="40000"/>
              </a:prstClr>
            </a:outerShdw>
          </a:effectLst>
        </p:spPr>
      </p:pic>
      <p:sp>
        <p:nvSpPr>
          <p:cNvPr id="14" name="Textfeld 3"/>
          <p:cNvSpPr txBox="1">
            <a:spLocks noChangeArrowheads="1"/>
          </p:cNvSpPr>
          <p:nvPr/>
        </p:nvSpPr>
        <p:spPr bwMode="auto">
          <a:xfrm>
            <a:off x="3131840" y="4370328"/>
            <a:ext cx="388843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457200" indent="-457200">
              <a:lnSpc>
                <a:spcPct val="150000"/>
              </a:lnSpc>
              <a:spcBef>
                <a:spcPct val="0"/>
              </a:spcBef>
              <a:buClrTx/>
              <a:buSzTx/>
              <a:buFont typeface="+mj-lt"/>
              <a:buAutoNum type="arabicParenBoth"/>
            </a:pPr>
            <a:r>
              <a:rPr lang="de-DE" altLang="de-DE" sz="2000" dirty="0">
                <a:latin typeface="Arial" panose="020B0604020202020204" pitchFamily="34" charset="0"/>
              </a:rPr>
              <a:t>Notaus-Schalter</a:t>
            </a:r>
          </a:p>
          <a:p>
            <a:pPr marL="457200" indent="-457200">
              <a:lnSpc>
                <a:spcPct val="150000"/>
              </a:lnSpc>
              <a:spcBef>
                <a:spcPct val="0"/>
              </a:spcBef>
              <a:buClrTx/>
              <a:buSzTx/>
              <a:buFont typeface="+mj-lt"/>
              <a:buAutoNum type="arabicParenBoth"/>
            </a:pPr>
            <a:r>
              <a:rPr lang="de-DE" altLang="de-DE" sz="2000" dirty="0">
                <a:latin typeface="Arial" panose="020B0604020202020204" pitchFamily="34" charset="0"/>
              </a:rPr>
              <a:t>Sicherung (markiert)</a:t>
            </a:r>
          </a:p>
          <a:p>
            <a:pPr marL="457200" indent="-457200">
              <a:lnSpc>
                <a:spcPct val="150000"/>
              </a:lnSpc>
              <a:spcBef>
                <a:spcPct val="0"/>
              </a:spcBef>
              <a:buClrTx/>
              <a:buSzTx/>
              <a:buFont typeface="+mj-lt"/>
              <a:buAutoNum type="arabicParenBoth"/>
            </a:pPr>
            <a:r>
              <a:rPr lang="de-DE" altLang="de-DE" sz="2000" dirty="0">
                <a:latin typeface="Arial" panose="020B0604020202020204" pitchFamily="34" charset="0"/>
              </a:rPr>
              <a:t>elektr. Leitung (markiert)</a:t>
            </a:r>
          </a:p>
          <a:p>
            <a:pPr marL="457200" indent="-457200">
              <a:lnSpc>
                <a:spcPct val="150000"/>
              </a:lnSpc>
              <a:spcBef>
                <a:spcPct val="0"/>
              </a:spcBef>
              <a:buClrTx/>
              <a:buSzTx/>
              <a:buFont typeface="+mj-lt"/>
              <a:buAutoNum type="arabicParenBoth"/>
            </a:pPr>
            <a:r>
              <a:rPr lang="de-DE" altLang="de-DE" sz="2000" dirty="0">
                <a:latin typeface="Arial" panose="020B0604020202020204" pitchFamily="34" charset="0"/>
              </a:rPr>
              <a:t>elektr. Leitung (markiert)</a:t>
            </a:r>
          </a:p>
        </p:txBody>
      </p:sp>
      <p:sp>
        <p:nvSpPr>
          <p:cNvPr id="2" name="Rechteck 1"/>
          <p:cNvSpPr/>
          <p:nvPr/>
        </p:nvSpPr>
        <p:spPr bwMode="auto">
          <a:xfrm>
            <a:off x="803301" y="2915420"/>
            <a:ext cx="648072" cy="57606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DE" sz="2800" b="0" i="0" u="none" strike="noStrike" cap="none" normalizeH="0" baseline="0">
              <a:ln>
                <a:noFill/>
              </a:ln>
              <a:solidFill>
                <a:schemeClr val="tx1"/>
              </a:solidFill>
              <a:effectLst/>
              <a:latin typeface="Arial" charset="0"/>
            </a:endParaRPr>
          </a:p>
        </p:txBody>
      </p:sp>
      <p:sp>
        <p:nvSpPr>
          <p:cNvPr id="15" name="Rechteck 14"/>
          <p:cNvSpPr/>
          <p:nvPr/>
        </p:nvSpPr>
        <p:spPr bwMode="auto">
          <a:xfrm>
            <a:off x="3943373" y="2744246"/>
            <a:ext cx="648072" cy="57606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DE" sz="2800" b="0" i="0" u="none" strike="noStrike" cap="none" normalizeH="0" baseline="0">
              <a:ln>
                <a:noFill/>
              </a:ln>
              <a:solidFill>
                <a:schemeClr val="tx1"/>
              </a:solidFill>
              <a:effectLst/>
              <a:latin typeface="Arial" charset="0"/>
            </a:endParaRPr>
          </a:p>
        </p:txBody>
      </p:sp>
      <p:sp>
        <p:nvSpPr>
          <p:cNvPr id="16" name="Rechteck 15"/>
          <p:cNvSpPr/>
          <p:nvPr/>
        </p:nvSpPr>
        <p:spPr bwMode="auto">
          <a:xfrm>
            <a:off x="1404985" y="5219594"/>
            <a:ext cx="648072" cy="57606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DE" sz="2800" b="0" i="0" u="none" strike="noStrike" cap="none" normalizeH="0" baseline="0">
              <a:ln>
                <a:noFill/>
              </a:ln>
              <a:solidFill>
                <a:schemeClr val="tx1"/>
              </a:solidFill>
              <a:effectLst/>
              <a:latin typeface="Arial" charset="0"/>
            </a:endParaRPr>
          </a:p>
        </p:txBody>
      </p:sp>
      <p:sp>
        <p:nvSpPr>
          <p:cNvPr id="17" name="Rechteck 16"/>
          <p:cNvSpPr/>
          <p:nvPr/>
        </p:nvSpPr>
        <p:spPr bwMode="auto">
          <a:xfrm>
            <a:off x="6548599" y="3164300"/>
            <a:ext cx="1017239" cy="57606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DE" sz="2800" b="0" i="0" u="none" strike="noStrike" cap="none" normalizeH="0" baseline="0">
              <a:ln>
                <a:noFill/>
              </a:ln>
              <a:solidFill>
                <a:schemeClr val="tx1"/>
              </a:solidFill>
              <a:effectLst/>
              <a:latin typeface="Arial" charset="0"/>
            </a:endParaRPr>
          </a:p>
        </p:txBody>
      </p:sp>
      <p:sp>
        <p:nvSpPr>
          <p:cNvPr id="3" name="Textfeld 2"/>
          <p:cNvSpPr txBox="1"/>
          <p:nvPr/>
        </p:nvSpPr>
        <p:spPr>
          <a:xfrm>
            <a:off x="487185" y="2457815"/>
            <a:ext cx="360040" cy="400110"/>
          </a:xfrm>
          <a:prstGeom prst="rect">
            <a:avLst/>
          </a:prstGeom>
          <a:solidFill>
            <a:schemeClr val="bg1"/>
          </a:solidFill>
        </p:spPr>
        <p:txBody>
          <a:bodyPr wrap="square" rtlCol="0">
            <a:spAutoFit/>
          </a:bodyPr>
          <a:lstStyle/>
          <a:p>
            <a:pPr algn="ctr"/>
            <a:r>
              <a:rPr lang="de-DE" sz="2000" b="1" dirty="0"/>
              <a:t>1</a:t>
            </a:r>
            <a:endParaRPr lang="de-DE" b="1" dirty="0"/>
          </a:p>
        </p:txBody>
      </p:sp>
      <p:sp>
        <p:nvSpPr>
          <p:cNvPr id="19" name="Textfeld 18"/>
          <p:cNvSpPr txBox="1"/>
          <p:nvPr/>
        </p:nvSpPr>
        <p:spPr>
          <a:xfrm>
            <a:off x="2854588" y="2457815"/>
            <a:ext cx="360040" cy="400110"/>
          </a:xfrm>
          <a:prstGeom prst="rect">
            <a:avLst/>
          </a:prstGeom>
          <a:solidFill>
            <a:schemeClr val="bg1"/>
          </a:solidFill>
        </p:spPr>
        <p:txBody>
          <a:bodyPr wrap="square" rtlCol="0">
            <a:spAutoFit/>
          </a:bodyPr>
          <a:lstStyle/>
          <a:p>
            <a:pPr algn="ctr"/>
            <a:r>
              <a:rPr lang="de-DE" sz="2000" b="1" dirty="0"/>
              <a:t>2</a:t>
            </a:r>
            <a:endParaRPr lang="de-DE" b="1" dirty="0"/>
          </a:p>
        </p:txBody>
      </p:sp>
      <p:sp>
        <p:nvSpPr>
          <p:cNvPr id="20" name="Textfeld 19"/>
          <p:cNvSpPr txBox="1"/>
          <p:nvPr/>
        </p:nvSpPr>
        <p:spPr>
          <a:xfrm>
            <a:off x="5817136" y="2457024"/>
            <a:ext cx="360040" cy="400110"/>
          </a:xfrm>
          <a:prstGeom prst="rect">
            <a:avLst/>
          </a:prstGeom>
          <a:solidFill>
            <a:schemeClr val="bg1"/>
          </a:solidFill>
        </p:spPr>
        <p:txBody>
          <a:bodyPr wrap="square" rtlCol="0">
            <a:spAutoFit/>
          </a:bodyPr>
          <a:lstStyle/>
          <a:p>
            <a:pPr algn="ctr"/>
            <a:r>
              <a:rPr lang="de-DE" sz="2000" b="1" dirty="0"/>
              <a:t>3</a:t>
            </a:r>
            <a:endParaRPr lang="de-DE" b="1" dirty="0"/>
          </a:p>
        </p:txBody>
      </p:sp>
      <p:sp>
        <p:nvSpPr>
          <p:cNvPr id="21" name="Textfeld 20"/>
          <p:cNvSpPr txBox="1"/>
          <p:nvPr/>
        </p:nvSpPr>
        <p:spPr>
          <a:xfrm>
            <a:off x="487185" y="4402137"/>
            <a:ext cx="360040" cy="400110"/>
          </a:xfrm>
          <a:prstGeom prst="rect">
            <a:avLst/>
          </a:prstGeom>
          <a:solidFill>
            <a:schemeClr val="bg1"/>
          </a:solidFill>
        </p:spPr>
        <p:txBody>
          <a:bodyPr wrap="square" rtlCol="0">
            <a:spAutoFit/>
          </a:bodyPr>
          <a:lstStyle/>
          <a:p>
            <a:pPr algn="ctr"/>
            <a:r>
              <a:rPr lang="de-DE" sz="2000" b="1" dirty="0"/>
              <a:t>4</a:t>
            </a:r>
            <a:endParaRPr lang="de-DE" b="1" dirty="0"/>
          </a:p>
        </p:txBody>
      </p:sp>
      <p:sp>
        <p:nvSpPr>
          <p:cNvPr id="18" name="Textfeld 17"/>
          <p:cNvSpPr txBox="1">
            <a:spLocks noChangeArrowheads="1"/>
          </p:cNvSpPr>
          <p:nvPr/>
        </p:nvSpPr>
        <p:spPr bwMode="auto">
          <a:xfrm>
            <a:off x="365834" y="4023138"/>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Abb.20</a:t>
            </a:r>
          </a:p>
        </p:txBody>
      </p:sp>
      <p:sp>
        <p:nvSpPr>
          <p:cNvPr id="22" name="Textfeld 21"/>
          <p:cNvSpPr txBox="1">
            <a:spLocks noChangeArrowheads="1"/>
          </p:cNvSpPr>
          <p:nvPr/>
        </p:nvSpPr>
        <p:spPr bwMode="auto">
          <a:xfrm>
            <a:off x="2707823" y="4034626"/>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Abb.21</a:t>
            </a:r>
          </a:p>
        </p:txBody>
      </p:sp>
      <p:sp>
        <p:nvSpPr>
          <p:cNvPr id="23" name="Textfeld 22"/>
          <p:cNvSpPr txBox="1">
            <a:spLocks noChangeArrowheads="1"/>
          </p:cNvSpPr>
          <p:nvPr/>
        </p:nvSpPr>
        <p:spPr bwMode="auto">
          <a:xfrm>
            <a:off x="5690926" y="4017439"/>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Abb.22</a:t>
            </a:r>
          </a:p>
        </p:txBody>
      </p:sp>
      <p:sp>
        <p:nvSpPr>
          <p:cNvPr id="24" name="Textfeld 23"/>
          <p:cNvSpPr txBox="1">
            <a:spLocks noChangeArrowheads="1"/>
          </p:cNvSpPr>
          <p:nvPr/>
        </p:nvSpPr>
        <p:spPr bwMode="auto">
          <a:xfrm>
            <a:off x="323528" y="6293569"/>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Abb.23</a:t>
            </a:r>
          </a:p>
        </p:txBody>
      </p:sp>
      <p:sp>
        <p:nvSpPr>
          <p:cNvPr id="25" name="Textfeld 3"/>
          <p:cNvSpPr txBox="1">
            <a:spLocks noChangeArrowheads="1"/>
          </p:cNvSpPr>
          <p:nvPr/>
        </p:nvSpPr>
        <p:spPr bwMode="auto">
          <a:xfrm>
            <a:off x="287338" y="1268760"/>
            <a:ext cx="85693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a:spcBef>
                <a:spcPct val="0"/>
              </a:spcBef>
              <a:buClrTx/>
              <a:buSzTx/>
              <a:buFont typeface="Wingdings" panose="05000000000000000000" pitchFamily="2" charset="2"/>
              <a:buChar char="§"/>
            </a:pPr>
            <a:r>
              <a:rPr lang="de-DE" altLang="de-DE" sz="2000" dirty="0">
                <a:latin typeface="Arial" panose="020B0604020202020204" pitchFamily="34" charset="0"/>
              </a:rPr>
              <a:t>Mögliche Anordnungen von Notaus-Schaltern, Sicherungen und entsprechenden elektrischen Leitungen, die im Bedarfsfall betätigt bzw. getrennt werden können.</a:t>
            </a:r>
          </a:p>
        </p:txBody>
      </p:sp>
    </p:spTree>
    <p:extLst>
      <p:ext uri="{BB962C8B-B14F-4D97-AF65-F5344CB8AC3E}">
        <p14:creationId xmlns:p14="http://schemas.microsoft.com/office/powerpoint/2010/main" val="27713885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blinds(horizontal)">
                                      <p:cBhvr>
                                        <p:cTn id="7" dur="500"/>
                                        <p:tgtEl>
                                          <p:spTgt spid="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blinds(horizontal)">
                                      <p:cBhvr>
                                        <p:cTn id="21" dur="500"/>
                                        <p:tgtEl>
                                          <p:spTgt spid="18"/>
                                        </p:tgtEl>
                                      </p:cBhvr>
                                    </p:animEffect>
                                  </p:childTnLst>
                                </p:cTn>
                              </p:par>
                              <p:par>
                                <p:cTn id="22" presetID="3" presetClass="entr" presetSubtype="10" fill="hold" nodeType="withEffect">
                                  <p:stCondLst>
                                    <p:cond delay="0"/>
                                  </p:stCondLst>
                                  <p:childTnLst>
                                    <p:set>
                                      <p:cBhvr>
                                        <p:cTn id="23" dur="1" fill="hold">
                                          <p:stCondLst>
                                            <p:cond delay="0"/>
                                          </p:stCondLst>
                                        </p:cTn>
                                        <p:tgtEl>
                                          <p:spTgt spid="14">
                                            <p:txEl>
                                              <p:pRg st="0" end="0"/>
                                            </p:txEl>
                                          </p:spTgt>
                                        </p:tgtEl>
                                        <p:attrNameLst>
                                          <p:attrName>style.visibility</p:attrName>
                                        </p:attrNameLst>
                                      </p:cBhvr>
                                      <p:to>
                                        <p:strVal val="visible"/>
                                      </p:to>
                                    </p:set>
                                    <p:animEffect transition="in" filter="blinds(horizontal)">
                                      <p:cBhvr>
                                        <p:cTn id="24" dur="500"/>
                                        <p:tgtEl>
                                          <p:spTgt spid="1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horizontal)">
                                      <p:cBhvr>
                                        <p:cTn id="29" dur="500"/>
                                        <p:tgtEl>
                                          <p:spTgt spid="7"/>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blinds(horizontal)">
                                      <p:cBhvr>
                                        <p:cTn id="35" dur="500"/>
                                        <p:tgtEl>
                                          <p:spTgt spid="19"/>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blinds(horizontal)">
                                      <p:cBhvr>
                                        <p:cTn id="38" dur="500"/>
                                        <p:tgtEl>
                                          <p:spTgt spid="22"/>
                                        </p:tgtEl>
                                      </p:cBhvr>
                                    </p:animEffect>
                                  </p:childTnLst>
                                </p:cTn>
                              </p:par>
                              <p:par>
                                <p:cTn id="39" presetID="3" presetClass="entr" presetSubtype="10" fill="hold" nodeType="withEffect">
                                  <p:stCondLst>
                                    <p:cond delay="0"/>
                                  </p:stCondLst>
                                  <p:childTnLst>
                                    <p:set>
                                      <p:cBhvr>
                                        <p:cTn id="40" dur="1" fill="hold">
                                          <p:stCondLst>
                                            <p:cond delay="0"/>
                                          </p:stCondLst>
                                        </p:cTn>
                                        <p:tgtEl>
                                          <p:spTgt spid="14">
                                            <p:txEl>
                                              <p:pRg st="1" end="1"/>
                                            </p:txEl>
                                          </p:spTgt>
                                        </p:tgtEl>
                                        <p:attrNameLst>
                                          <p:attrName>style.visibility</p:attrName>
                                        </p:attrNameLst>
                                      </p:cBhvr>
                                      <p:to>
                                        <p:strVal val="visible"/>
                                      </p:to>
                                    </p:set>
                                    <p:animEffect transition="in" filter="blinds(horizontal)">
                                      <p:cBhvr>
                                        <p:cTn id="41" dur="500"/>
                                        <p:tgtEl>
                                          <p:spTgt spid="14">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500"/>
                                        <p:tgtEl>
                                          <p:spTgt spid="17"/>
                                        </p:tgtEl>
                                      </p:cBhvr>
                                    </p:animEffect>
                                  </p:childTnLst>
                                </p:cTn>
                              </p:par>
                              <p:par>
                                <p:cTn id="47" presetID="3" presetClass="entr" presetSubtype="10"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500"/>
                                        <p:tgtEl>
                                          <p:spTgt spid="10"/>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horizontal)">
                                      <p:cBhvr>
                                        <p:cTn id="52" dur="500"/>
                                        <p:tgtEl>
                                          <p:spTgt spid="20"/>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blinds(horizontal)">
                                      <p:cBhvr>
                                        <p:cTn id="55" dur="500"/>
                                        <p:tgtEl>
                                          <p:spTgt spid="23"/>
                                        </p:tgtEl>
                                      </p:cBhvr>
                                    </p:animEffect>
                                  </p:childTnLst>
                                </p:cTn>
                              </p:par>
                              <p:par>
                                <p:cTn id="56" presetID="3" presetClass="entr" presetSubtype="10" fill="hold" nodeType="withEffect">
                                  <p:stCondLst>
                                    <p:cond delay="0"/>
                                  </p:stCondLst>
                                  <p:childTnLst>
                                    <p:set>
                                      <p:cBhvr>
                                        <p:cTn id="57" dur="1" fill="hold">
                                          <p:stCondLst>
                                            <p:cond delay="0"/>
                                          </p:stCondLst>
                                        </p:cTn>
                                        <p:tgtEl>
                                          <p:spTgt spid="14">
                                            <p:txEl>
                                              <p:pRg st="2" end="2"/>
                                            </p:txEl>
                                          </p:spTgt>
                                        </p:tgtEl>
                                        <p:attrNameLst>
                                          <p:attrName>style.visibility</p:attrName>
                                        </p:attrNameLst>
                                      </p:cBhvr>
                                      <p:to>
                                        <p:strVal val="visible"/>
                                      </p:to>
                                    </p:set>
                                    <p:animEffect transition="in" filter="blinds(horizontal)">
                                      <p:cBhvr>
                                        <p:cTn id="58" dur="500"/>
                                        <p:tgtEl>
                                          <p:spTgt spid="14">
                                            <p:txEl>
                                              <p:pRg st="2"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blinds(horizontal)">
                                      <p:cBhvr>
                                        <p:cTn id="63" dur="500"/>
                                        <p:tgtEl>
                                          <p:spTgt spid="16"/>
                                        </p:tgtEl>
                                      </p:cBhvr>
                                    </p:animEffect>
                                  </p:childTnLst>
                                </p:cTn>
                              </p:par>
                              <p:par>
                                <p:cTn id="64" presetID="3" presetClass="entr" presetSubtype="10"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blinds(horizontal)">
                                      <p:cBhvr>
                                        <p:cTn id="66" dur="500"/>
                                        <p:tgtEl>
                                          <p:spTgt spid="9"/>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blinds(horizontal)">
                                      <p:cBhvr>
                                        <p:cTn id="69" dur="500"/>
                                        <p:tgtEl>
                                          <p:spTgt spid="21"/>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linds(horizontal)">
                                      <p:cBhvr>
                                        <p:cTn id="72" dur="500"/>
                                        <p:tgtEl>
                                          <p:spTgt spid="24"/>
                                        </p:tgtEl>
                                      </p:cBhvr>
                                    </p:animEffect>
                                  </p:childTnLst>
                                </p:cTn>
                              </p:par>
                              <p:par>
                                <p:cTn id="73" presetID="3" presetClass="entr" presetSubtype="10" fill="hold" nodeType="withEffect">
                                  <p:stCondLst>
                                    <p:cond delay="0"/>
                                  </p:stCondLst>
                                  <p:childTnLst>
                                    <p:set>
                                      <p:cBhvr>
                                        <p:cTn id="74" dur="1" fill="hold">
                                          <p:stCondLst>
                                            <p:cond delay="0"/>
                                          </p:stCondLst>
                                        </p:cTn>
                                        <p:tgtEl>
                                          <p:spTgt spid="14">
                                            <p:txEl>
                                              <p:pRg st="3" end="3"/>
                                            </p:txEl>
                                          </p:spTgt>
                                        </p:tgtEl>
                                        <p:attrNameLst>
                                          <p:attrName>style.visibility</p:attrName>
                                        </p:attrNameLst>
                                      </p:cBhvr>
                                      <p:to>
                                        <p:strVal val="visible"/>
                                      </p:to>
                                    </p:set>
                                    <p:animEffect transition="in" filter="blinds(horizontal)">
                                      <p:cBhvr>
                                        <p:cTn id="75"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P spid="17" grpId="0" animBg="1"/>
      <p:bldP spid="3" grpId="0" animBg="1"/>
      <p:bldP spid="19" grpId="0" animBg="1"/>
      <p:bldP spid="20" grpId="0" animBg="1"/>
      <p:bldP spid="21" grpId="0" animBg="1"/>
      <p:bldP spid="18" grpId="0"/>
      <p:bldP spid="22" grpId="0"/>
      <p:bldP spid="23" grpId="0"/>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D6A04331-6ED1-48AF-9BC8-B7762F3101F4}" type="slidenum">
              <a:rPr lang="de-DE" altLang="de-DE" sz="1000" smtClean="0">
                <a:latin typeface="Arial" panose="020B0604020202020204" pitchFamily="34" charset="0"/>
              </a:rPr>
              <a:pPr>
                <a:spcBef>
                  <a:spcPct val="0"/>
                </a:spcBef>
                <a:buClrTx/>
                <a:buSzTx/>
                <a:buFontTx/>
                <a:buNone/>
              </a:pPr>
              <a:t>23</a:t>
            </a:fld>
            <a:endParaRPr lang="de-DE" altLang="de-DE" sz="1000">
              <a:latin typeface="Arial" panose="020B0604020202020204" pitchFamily="34" charset="0"/>
            </a:endParaRPr>
          </a:p>
        </p:txBody>
      </p:sp>
      <p:sp>
        <p:nvSpPr>
          <p:cNvPr id="3993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39941"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Einsatzmaßnahmen</a:t>
            </a:r>
          </a:p>
        </p:txBody>
      </p:sp>
      <p:pic>
        <p:nvPicPr>
          <p:cNvPr id="18" name="Grafik 17" descr="Ein Bild, das drinnen, Auto, klein, sitzend enthält.&#10;&#10;Automatisch generierte Beschreibung">
            <a:extLst>
              <a:ext uri="{FF2B5EF4-FFF2-40B4-BE49-F238E27FC236}">
                <a16:creationId xmlns:a16="http://schemas.microsoft.com/office/drawing/2014/main" id="{155FF1BF-4359-F14F-B48A-EB588B3D1E03}"/>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b="-3"/>
          <a:stretch/>
        </p:blipFill>
        <p:spPr>
          <a:xfrm>
            <a:off x="6191283" y="2060848"/>
            <a:ext cx="2701197" cy="2995816"/>
          </a:xfrm>
          <a:prstGeom prst="rect">
            <a:avLst/>
          </a:prstGeom>
          <a:effectLst>
            <a:outerShdw blurRad="50800" dist="38100" dir="2700000" algn="tl" rotWithShape="0">
              <a:prstClr val="black">
                <a:alpha val="40000"/>
              </a:prstClr>
            </a:outerShdw>
          </a:effectLst>
        </p:spPr>
      </p:pic>
      <p:pic>
        <p:nvPicPr>
          <p:cNvPr id="19" name="Grafik 18" descr="Ein Bild, das drinnen, Auto, Backofen, Herd enthält.&#10;&#10;Automatisch generierte Beschreibung">
            <a:extLst>
              <a:ext uri="{FF2B5EF4-FFF2-40B4-BE49-F238E27FC236}">
                <a16:creationId xmlns:a16="http://schemas.microsoft.com/office/drawing/2014/main" id="{A23B3AB1-610D-F844-8553-0A2DA3AD4A0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3"/>
          <a:stretch/>
        </p:blipFill>
        <p:spPr>
          <a:xfrm>
            <a:off x="235447" y="2060848"/>
            <a:ext cx="2686027" cy="2995816"/>
          </a:xfrm>
          <a:prstGeom prst="rect">
            <a:avLst/>
          </a:prstGeom>
          <a:effectLst>
            <a:outerShdw blurRad="50800" dist="38100" dir="2700000" algn="tl" rotWithShape="0">
              <a:prstClr val="black">
                <a:alpha val="40000"/>
              </a:prstClr>
            </a:outerShdw>
          </a:effectLst>
        </p:spPr>
      </p:pic>
      <p:pic>
        <p:nvPicPr>
          <p:cNvPr id="20" name="Grafik 19" descr="Ein Bild, das drinnen, Auto, Backofen, sitzend enthält.&#10;&#10;Automatisch generierte Beschreibung">
            <a:extLst>
              <a:ext uri="{FF2B5EF4-FFF2-40B4-BE49-F238E27FC236}">
                <a16:creationId xmlns:a16="http://schemas.microsoft.com/office/drawing/2014/main" id="{1AE049C1-F590-1549-B3B6-DBC0D3D4C48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b="-3"/>
          <a:stretch/>
        </p:blipFill>
        <p:spPr>
          <a:xfrm>
            <a:off x="3213365" y="2060848"/>
            <a:ext cx="2686027" cy="2995816"/>
          </a:xfrm>
          <a:prstGeom prst="rect">
            <a:avLst/>
          </a:prstGeom>
          <a:effectLst>
            <a:outerShdw blurRad="50800" dist="38100" dir="2700000" algn="tl" rotWithShape="0">
              <a:prstClr val="black">
                <a:alpha val="40000"/>
              </a:prstClr>
            </a:outerShdw>
          </a:effectLst>
        </p:spPr>
      </p:pic>
      <p:sp>
        <p:nvSpPr>
          <p:cNvPr id="21" name="Textfeld 3"/>
          <p:cNvSpPr txBox="1">
            <a:spLocks noChangeArrowheads="1"/>
          </p:cNvSpPr>
          <p:nvPr/>
        </p:nvSpPr>
        <p:spPr bwMode="auto">
          <a:xfrm>
            <a:off x="287338" y="1412875"/>
            <a:ext cx="85693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 typeface="Wingdings" panose="05000000000000000000" pitchFamily="2" charset="2"/>
              <a:buChar char="§"/>
            </a:pPr>
            <a:r>
              <a:rPr lang="de-DE" altLang="de-DE" sz="2000" dirty="0">
                <a:latin typeface="Arial" panose="020B0604020202020204" pitchFamily="34" charset="0"/>
              </a:rPr>
              <a:t>Wartungsstecker (12 V/24 V) zur Abschaltung des Hochvoltnetzes</a:t>
            </a:r>
          </a:p>
        </p:txBody>
      </p:sp>
      <p:sp>
        <p:nvSpPr>
          <p:cNvPr id="9" name="Textfeld 8"/>
          <p:cNvSpPr txBox="1">
            <a:spLocks noChangeArrowheads="1"/>
          </p:cNvSpPr>
          <p:nvPr/>
        </p:nvSpPr>
        <p:spPr bwMode="auto">
          <a:xfrm>
            <a:off x="179512" y="5083145"/>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Abb.24 </a:t>
            </a:r>
          </a:p>
        </p:txBody>
      </p:sp>
      <p:sp>
        <p:nvSpPr>
          <p:cNvPr id="10" name="Textfeld 9"/>
          <p:cNvSpPr txBox="1">
            <a:spLocks noChangeArrowheads="1"/>
          </p:cNvSpPr>
          <p:nvPr/>
        </p:nvSpPr>
        <p:spPr bwMode="auto">
          <a:xfrm>
            <a:off x="3185740" y="5092572"/>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Abb.25 </a:t>
            </a:r>
          </a:p>
        </p:txBody>
      </p:sp>
      <p:sp>
        <p:nvSpPr>
          <p:cNvPr id="11" name="Textfeld 10"/>
          <p:cNvSpPr txBox="1">
            <a:spLocks noChangeArrowheads="1"/>
          </p:cNvSpPr>
          <p:nvPr/>
        </p:nvSpPr>
        <p:spPr bwMode="auto">
          <a:xfrm>
            <a:off x="6138068" y="5083144"/>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Abb.26</a:t>
            </a:r>
          </a:p>
        </p:txBody>
      </p:sp>
      <p:sp>
        <p:nvSpPr>
          <p:cNvPr id="2" name="Textfeld 1"/>
          <p:cNvSpPr txBox="1"/>
          <p:nvPr/>
        </p:nvSpPr>
        <p:spPr>
          <a:xfrm>
            <a:off x="235447" y="5379908"/>
            <a:ext cx="2686027" cy="400110"/>
          </a:xfrm>
          <a:prstGeom prst="rect">
            <a:avLst/>
          </a:prstGeom>
          <a:noFill/>
        </p:spPr>
        <p:txBody>
          <a:bodyPr wrap="square" rtlCol="0">
            <a:spAutoFit/>
          </a:bodyPr>
          <a:lstStyle/>
          <a:p>
            <a:pPr algn="ctr"/>
            <a:r>
              <a:rPr lang="de-DE" sz="2000" dirty="0"/>
              <a:t>„Betriebszustand“</a:t>
            </a:r>
          </a:p>
        </p:txBody>
      </p:sp>
      <p:sp>
        <p:nvSpPr>
          <p:cNvPr id="13" name="Textfeld 12"/>
          <p:cNvSpPr txBox="1"/>
          <p:nvPr/>
        </p:nvSpPr>
        <p:spPr>
          <a:xfrm>
            <a:off x="3185740" y="5386294"/>
            <a:ext cx="2686027" cy="707886"/>
          </a:xfrm>
          <a:prstGeom prst="rect">
            <a:avLst/>
          </a:prstGeom>
          <a:noFill/>
        </p:spPr>
        <p:txBody>
          <a:bodyPr wrap="square" rtlCol="0">
            <a:spAutoFit/>
          </a:bodyPr>
          <a:lstStyle/>
          <a:p>
            <a:pPr algn="ctr"/>
            <a:r>
              <a:rPr lang="de-DE" sz="2000" dirty="0"/>
              <a:t>„Entsicherter Zustand“</a:t>
            </a:r>
          </a:p>
        </p:txBody>
      </p:sp>
      <p:sp>
        <p:nvSpPr>
          <p:cNvPr id="14" name="Textfeld 13"/>
          <p:cNvSpPr txBox="1"/>
          <p:nvPr/>
        </p:nvSpPr>
        <p:spPr>
          <a:xfrm>
            <a:off x="6206453" y="5379908"/>
            <a:ext cx="2686027" cy="707886"/>
          </a:xfrm>
          <a:prstGeom prst="rect">
            <a:avLst/>
          </a:prstGeom>
          <a:noFill/>
        </p:spPr>
        <p:txBody>
          <a:bodyPr wrap="square" rtlCol="0">
            <a:spAutoFit/>
          </a:bodyPr>
          <a:lstStyle/>
          <a:p>
            <a:pPr algn="ctr"/>
            <a:r>
              <a:rPr lang="de-DE" sz="2000" dirty="0"/>
              <a:t>„Freigeschalteter Zustand“</a:t>
            </a:r>
          </a:p>
        </p:txBody>
      </p:sp>
    </p:spTree>
    <p:extLst>
      <p:ext uri="{BB962C8B-B14F-4D97-AF65-F5344CB8AC3E}">
        <p14:creationId xmlns:p14="http://schemas.microsoft.com/office/powerpoint/2010/main" val="14047644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blinds(horizontal)">
                                      <p:cBhvr>
                                        <p:cTn id="23" dur="500"/>
                                        <p:tgtEl>
                                          <p:spTgt spid="20"/>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linds(horizont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linds(horizontal)">
                                      <p:cBhvr>
                                        <p:cTn id="4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9" grpId="0"/>
      <p:bldP spid="10" grpId="0"/>
      <p:bldP spid="11" grpId="0"/>
      <p:bldP spid="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D6A04331-6ED1-48AF-9BC8-B7762F3101F4}" type="slidenum">
              <a:rPr lang="de-DE" altLang="de-DE" sz="1000" smtClean="0">
                <a:latin typeface="Arial" panose="020B0604020202020204" pitchFamily="34" charset="0"/>
              </a:rPr>
              <a:pPr>
                <a:spcBef>
                  <a:spcPct val="0"/>
                </a:spcBef>
                <a:buClrTx/>
                <a:buSzTx/>
                <a:buFontTx/>
                <a:buNone/>
              </a:pPr>
              <a:t>24</a:t>
            </a:fld>
            <a:endParaRPr lang="de-DE" altLang="de-DE" sz="1000">
              <a:latin typeface="Arial" panose="020B0604020202020204" pitchFamily="34" charset="0"/>
            </a:endParaRPr>
          </a:p>
        </p:txBody>
      </p:sp>
      <p:sp>
        <p:nvSpPr>
          <p:cNvPr id="3993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39941"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Einsatzmaßnahmen</a:t>
            </a:r>
          </a:p>
        </p:txBody>
      </p:sp>
      <p:sp>
        <p:nvSpPr>
          <p:cNvPr id="21" name="Textfeld 3"/>
          <p:cNvSpPr txBox="1">
            <a:spLocks noChangeArrowheads="1"/>
          </p:cNvSpPr>
          <p:nvPr/>
        </p:nvSpPr>
        <p:spPr bwMode="auto">
          <a:xfrm>
            <a:off x="287338" y="1412875"/>
            <a:ext cx="85693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a:spcBef>
                <a:spcPct val="0"/>
              </a:spcBef>
              <a:buClrTx/>
              <a:buSzTx/>
              <a:buFont typeface="Wingdings" panose="05000000000000000000" pitchFamily="2" charset="2"/>
              <a:buChar char="§"/>
            </a:pPr>
            <a:r>
              <a:rPr lang="de-DE" altLang="de-DE" sz="2000" dirty="0">
                <a:latin typeface="Arial" panose="020B0604020202020204" pitchFamily="34" charset="0"/>
              </a:rPr>
              <a:t>Wartungsstecker (siehe Abb. 27 bis 29) im Hochvoltsystem zur Abschaltung des Hochvoltnetzes (wenn vom Hersteller im Rettungs-</a:t>
            </a:r>
            <a:r>
              <a:rPr lang="de-DE" altLang="de-DE" sz="2000" dirty="0" err="1">
                <a:latin typeface="Arial" panose="020B0604020202020204" pitchFamily="34" charset="0"/>
              </a:rPr>
              <a:t>datenblatt</a:t>
            </a:r>
            <a:r>
              <a:rPr lang="de-DE" altLang="de-DE" sz="2000" dirty="0">
                <a:latin typeface="Arial" panose="020B0604020202020204" pitchFamily="34" charset="0"/>
              </a:rPr>
              <a:t> empfohlen).</a:t>
            </a:r>
          </a:p>
        </p:txBody>
      </p:sp>
      <p:pic>
        <p:nvPicPr>
          <p:cNvPr id="3" name="Grafik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165890" y="2636912"/>
            <a:ext cx="2746483" cy="2059862"/>
          </a:xfrm>
          <a:prstGeom prst="rect">
            <a:avLst/>
          </a:prstGeom>
          <a:effectLst>
            <a:outerShdw blurRad="50800" dist="38100" dir="2700000" algn="tl" rotWithShape="0">
              <a:prstClr val="black">
                <a:alpha val="40000"/>
              </a:prstClr>
            </a:outerShdw>
          </a:effectLst>
        </p:spPr>
      </p:pic>
      <p:pic>
        <p:nvPicPr>
          <p:cNvPr id="4" name="Grafik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039383" y="2643942"/>
            <a:ext cx="2737109" cy="2052832"/>
          </a:xfrm>
          <a:prstGeom prst="rect">
            <a:avLst/>
          </a:prstGeom>
          <a:effectLst>
            <a:outerShdw blurRad="50800" dist="38100" dir="2700000" algn="tl" rotWithShape="0">
              <a:prstClr val="black">
                <a:alpha val="40000"/>
              </a:prstClr>
            </a:outerShdw>
          </a:effectLst>
        </p:spPr>
      </p:pic>
      <p:pic>
        <p:nvPicPr>
          <p:cNvPr id="5" name="Grafik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23528" y="2660259"/>
            <a:ext cx="2715353" cy="2036515"/>
          </a:xfrm>
          <a:prstGeom prst="rect">
            <a:avLst/>
          </a:prstGeom>
          <a:effectLst>
            <a:outerShdw blurRad="50800" dist="38100" dir="2700000" algn="tl" rotWithShape="0">
              <a:prstClr val="black">
                <a:alpha val="40000"/>
              </a:prstClr>
            </a:outerShdw>
          </a:effectLst>
        </p:spPr>
      </p:pic>
      <p:sp>
        <p:nvSpPr>
          <p:cNvPr id="9" name="Textfeld 8"/>
          <p:cNvSpPr txBox="1">
            <a:spLocks noChangeArrowheads="1"/>
          </p:cNvSpPr>
          <p:nvPr/>
        </p:nvSpPr>
        <p:spPr bwMode="auto">
          <a:xfrm>
            <a:off x="251520" y="4696774"/>
            <a:ext cx="10081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Abb.27: Renault </a:t>
            </a:r>
          </a:p>
        </p:txBody>
      </p:sp>
      <p:sp>
        <p:nvSpPr>
          <p:cNvPr id="10" name="Textfeld 9"/>
          <p:cNvSpPr txBox="1">
            <a:spLocks noChangeArrowheads="1"/>
          </p:cNvSpPr>
          <p:nvPr/>
        </p:nvSpPr>
        <p:spPr bwMode="auto">
          <a:xfrm>
            <a:off x="3113732" y="4696774"/>
            <a:ext cx="160228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Abb.28: Opel, Chevrolet </a:t>
            </a:r>
          </a:p>
        </p:txBody>
      </p:sp>
      <p:sp>
        <p:nvSpPr>
          <p:cNvPr id="11" name="Textfeld 10"/>
          <p:cNvSpPr txBox="1">
            <a:spLocks noChangeArrowheads="1"/>
          </p:cNvSpPr>
          <p:nvPr/>
        </p:nvSpPr>
        <p:spPr bwMode="auto">
          <a:xfrm>
            <a:off x="5993740" y="4696774"/>
            <a:ext cx="145858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Abb.29: Toyota / Lexus </a:t>
            </a:r>
          </a:p>
        </p:txBody>
      </p:sp>
      <p:sp>
        <p:nvSpPr>
          <p:cNvPr id="12" name="Textfeld 3"/>
          <p:cNvSpPr txBox="1">
            <a:spLocks noChangeArrowheads="1"/>
          </p:cNvSpPr>
          <p:nvPr/>
        </p:nvSpPr>
        <p:spPr bwMode="auto">
          <a:xfrm>
            <a:off x="287338" y="5157192"/>
            <a:ext cx="85693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a:spcBef>
                <a:spcPct val="0"/>
              </a:spcBef>
              <a:buClrTx/>
              <a:buSzTx/>
              <a:buFont typeface="Wingdings" panose="05000000000000000000" pitchFamily="2" charset="2"/>
              <a:buChar char="§"/>
            </a:pPr>
            <a:r>
              <a:rPr lang="de-DE" altLang="de-DE" sz="2000" u="sng" dirty="0">
                <a:latin typeface="Arial" panose="020B0604020202020204" pitchFamily="34" charset="0"/>
              </a:rPr>
              <a:t>Achtung:</a:t>
            </a:r>
            <a:r>
              <a:rPr lang="de-DE" altLang="de-DE" sz="2000" dirty="0">
                <a:latin typeface="Arial" panose="020B0604020202020204" pitchFamily="34" charset="0"/>
              </a:rPr>
              <a:t> Ggf. ist zusätzliche persönliche Schutzausrüstung erforderlich (z. B. Schutzhandschuhe gegen Störlichtbögen), siehe Rettungs-</a:t>
            </a:r>
            <a:r>
              <a:rPr lang="de-DE" altLang="de-DE" sz="2000" dirty="0" err="1">
                <a:latin typeface="Arial" panose="020B0604020202020204" pitchFamily="34" charset="0"/>
              </a:rPr>
              <a:t>datenblatt</a:t>
            </a:r>
            <a:r>
              <a:rPr lang="de-DE" altLang="de-DE" sz="2000" dirty="0">
                <a:latin typeface="Arial" panose="020B0604020202020204" pitchFamily="34" charset="0"/>
              </a:rPr>
              <a:t>!</a:t>
            </a:r>
          </a:p>
        </p:txBody>
      </p:sp>
    </p:spTree>
    <p:extLst>
      <p:ext uri="{BB962C8B-B14F-4D97-AF65-F5344CB8AC3E}">
        <p14:creationId xmlns:p14="http://schemas.microsoft.com/office/powerpoint/2010/main" val="1458147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linds(horizontal)">
                                      <p:cBhvr>
                                        <p:cTn id="7" dur="500"/>
                                        <p:tgtEl>
                                          <p:spTgt spid="21">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horizontal)">
                                      <p:cBhvr>
                                        <p:cTn id="16" dur="500"/>
                                        <p:tgtEl>
                                          <p:spTgt spid="3"/>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5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2">
                                            <p:txEl>
                                              <p:pRg st="0" end="0"/>
                                            </p:txEl>
                                          </p:spTgt>
                                        </p:tgtEl>
                                        <p:attrNameLst>
                                          <p:attrName>style.visibility</p:attrName>
                                        </p:attrNameLst>
                                      </p:cBhvr>
                                      <p:to>
                                        <p:strVal val="visible"/>
                                      </p:to>
                                    </p:set>
                                    <p:animEffect transition="in" filter="blinds(horizontal)">
                                      <p:cBhvr>
                                        <p:cTn id="30"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48261EAF-15FA-4B27-8B9D-E7C1E9876897}" type="slidenum">
              <a:rPr lang="de-DE" altLang="de-DE" sz="1000" smtClean="0">
                <a:latin typeface="Arial" panose="020B0604020202020204" pitchFamily="34" charset="0"/>
              </a:rPr>
              <a:pPr>
                <a:spcBef>
                  <a:spcPct val="0"/>
                </a:spcBef>
                <a:buClrTx/>
                <a:buSzTx/>
                <a:buFontTx/>
                <a:buNone/>
              </a:pPr>
              <a:t>25</a:t>
            </a:fld>
            <a:endParaRPr lang="de-DE" altLang="de-DE" sz="1000">
              <a:latin typeface="Arial" panose="020B0604020202020204" pitchFamily="34" charset="0"/>
            </a:endParaRPr>
          </a:p>
        </p:txBody>
      </p:sp>
      <p:sp>
        <p:nvSpPr>
          <p:cNvPr id="40963"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8" name="Textfeld 3"/>
          <p:cNvSpPr txBox="1">
            <a:spLocks noChangeArrowheads="1"/>
          </p:cNvSpPr>
          <p:nvPr/>
        </p:nvSpPr>
        <p:spPr bwMode="auto">
          <a:xfrm>
            <a:off x="287338" y="1484784"/>
            <a:ext cx="856932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216000">
              <a:spcBef>
                <a:spcPct val="0"/>
              </a:spcBef>
              <a:buClrTx/>
              <a:buSzTx/>
              <a:buFont typeface="Wingdings" panose="05000000000000000000" pitchFamily="2" charset="2"/>
              <a:buChar char="§"/>
            </a:pPr>
            <a:r>
              <a:rPr lang="de-DE" altLang="de-DE" sz="2000" dirty="0">
                <a:latin typeface="Arial" panose="020B0604020202020204" pitchFamily="34" charset="0"/>
              </a:rPr>
              <a:t>Nach derzeitigem Kenntnisstand stellen Restspannungen im System keine konkrete Gefahr bei den weiteren Einsatzmaßnahmen dar.</a:t>
            </a:r>
          </a:p>
          <a:p>
            <a:pPr marL="216000">
              <a:spcBef>
                <a:spcPct val="0"/>
              </a:spcBef>
              <a:buClrTx/>
              <a:buSzTx/>
              <a:buFont typeface="Wingdings" panose="05000000000000000000" pitchFamily="2" charset="2"/>
              <a:buChar char="§"/>
            </a:pPr>
            <a:endParaRPr lang="de-DE" altLang="de-DE" sz="2000" dirty="0">
              <a:latin typeface="Arial" panose="020B0604020202020204" pitchFamily="34" charset="0"/>
            </a:endParaRPr>
          </a:p>
          <a:p>
            <a:pPr marL="216000">
              <a:spcBef>
                <a:spcPct val="0"/>
              </a:spcBef>
              <a:buClrTx/>
              <a:buSzTx/>
              <a:buFont typeface="Wingdings" panose="05000000000000000000" pitchFamily="2" charset="2"/>
              <a:buChar char="§"/>
            </a:pPr>
            <a:r>
              <a:rPr lang="de-DE" altLang="de-DE" sz="2000" dirty="0">
                <a:latin typeface="Arial" panose="020B0604020202020204" pitchFamily="34" charset="0"/>
              </a:rPr>
              <a:t>Freigelegte Hochvoltbatterien oder Teile davon können Spannung führen, die Batterieflüssigkeit kann ätzend und/oder entzündlich sein, daher nicht ungeschützt berühren und keine Manipulationen vornehmen.</a:t>
            </a:r>
          </a:p>
          <a:p>
            <a:pPr marL="127000" indent="0">
              <a:spcBef>
                <a:spcPct val="0"/>
              </a:spcBef>
              <a:buClrTx/>
              <a:buSzTx/>
              <a:buNone/>
            </a:pPr>
            <a:endParaRPr lang="de-DE" altLang="de-DE" sz="2000" dirty="0">
              <a:latin typeface="Arial" panose="020B0604020202020204" pitchFamily="34" charset="0"/>
            </a:endParaRPr>
          </a:p>
        </p:txBody>
      </p:sp>
      <p:sp>
        <p:nvSpPr>
          <p:cNvPr id="40965"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Einsatzmaßnahmen</a:t>
            </a:r>
          </a:p>
        </p:txBody>
      </p:sp>
      <p:pic>
        <p:nvPicPr>
          <p:cNvPr id="6" name="Picture 6" descr="http://macsworldwide.files.wordpress.com/2010/12/volt-batt.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411760" y="3526259"/>
            <a:ext cx="4536504" cy="2759199"/>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feld 6"/>
          <p:cNvSpPr txBox="1">
            <a:spLocks noChangeArrowheads="1"/>
          </p:cNvSpPr>
          <p:nvPr/>
        </p:nvSpPr>
        <p:spPr bwMode="auto">
          <a:xfrm>
            <a:off x="4427984" y="6114540"/>
            <a:ext cx="73818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Abb.30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linds(horizontal)">
                                      <p:cBhvr>
                                        <p:cTn id="12" dur="500"/>
                                        <p:tgtEl>
                                          <p:spTgt spid="8">
                                            <p:txEl>
                                              <p:pRg st="2" end="2"/>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72D37621-1E16-49C2-9D41-05E38CBA9FDF}" type="slidenum">
              <a:rPr lang="de-DE" altLang="de-DE" sz="1000" smtClean="0">
                <a:latin typeface="Arial" panose="020B0604020202020204" pitchFamily="34" charset="0"/>
              </a:rPr>
              <a:pPr>
                <a:spcBef>
                  <a:spcPct val="0"/>
                </a:spcBef>
                <a:buClrTx/>
                <a:buSzTx/>
                <a:buFontTx/>
                <a:buNone/>
              </a:pPr>
              <a:t>26</a:t>
            </a:fld>
            <a:endParaRPr lang="de-DE" altLang="de-DE" sz="1000">
              <a:latin typeface="Arial" panose="020B0604020202020204" pitchFamily="34" charset="0"/>
            </a:endParaRPr>
          </a:p>
        </p:txBody>
      </p:sp>
      <p:sp>
        <p:nvSpPr>
          <p:cNvPr id="41987"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41988" name="Textfeld 3"/>
          <p:cNvSpPr txBox="1">
            <a:spLocks noChangeArrowheads="1"/>
          </p:cNvSpPr>
          <p:nvPr/>
        </p:nvSpPr>
        <p:spPr bwMode="auto">
          <a:xfrm>
            <a:off x="287338" y="1556792"/>
            <a:ext cx="856932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342900" indent="-215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 typeface="Arial" panose="020B0604020202020204" pitchFamily="34" charset="0"/>
              <a:buNone/>
            </a:pPr>
            <a:r>
              <a:rPr lang="de-DE" altLang="de-DE" sz="2000" dirty="0">
                <a:latin typeface="Arial" panose="020B0604020202020204" pitchFamily="34" charset="0"/>
                <a:ea typeface="Calibri" panose="020F0502020204030204" pitchFamily="34" charset="0"/>
                <a:cs typeface="Arial" panose="020B0604020202020204" pitchFamily="34" charset="0"/>
              </a:rPr>
              <a:t>Wurde eine Hochvoltbatterie (wahrscheinlich) beschädigt, besteht die Gefahr eines sofortigen oder verzögerten Austritts von giftigen und/oder brennbaren Gasen, reizendem, brennbaren und ätzendem Elektrolyt oder eines Brandes. Folgende Maßnahmen sind zu berücksichtigen:</a:t>
            </a:r>
          </a:p>
          <a:p>
            <a:pPr>
              <a:spcBef>
                <a:spcPct val="0"/>
              </a:spcBef>
              <a:buClrTx/>
              <a:buSzTx/>
              <a:buFont typeface="Arial" panose="020B0604020202020204" pitchFamily="34" charset="0"/>
              <a:buNone/>
            </a:pPr>
            <a:endParaRPr lang="de-DE" altLang="de-DE" sz="200" dirty="0">
              <a:latin typeface="Arial" panose="020B0604020202020204" pitchFamily="34" charset="0"/>
              <a:ea typeface="Calibri" panose="020F0502020204030204" pitchFamily="34" charset="0"/>
              <a:cs typeface="Arial" panose="020B0604020202020204" pitchFamily="34" charset="0"/>
            </a:endParaRPr>
          </a:p>
          <a:p>
            <a:pPr lvl="1">
              <a:lnSpc>
                <a:spcPct val="150000"/>
              </a:lnSpc>
              <a:spcBef>
                <a:spcPct val="0"/>
              </a:spcBef>
              <a:buClrTx/>
            </a:pPr>
            <a:r>
              <a:rPr lang="de-DE" altLang="de-DE" sz="2000" dirty="0">
                <a:latin typeface="Arial" panose="020B0604020202020204" pitchFamily="34" charset="0"/>
              </a:rPr>
              <a:t>Innenraum belüften.</a:t>
            </a:r>
          </a:p>
          <a:p>
            <a:pPr lvl="1">
              <a:lnSpc>
                <a:spcPct val="150000"/>
              </a:lnSpc>
              <a:spcBef>
                <a:spcPct val="0"/>
              </a:spcBef>
              <a:buClrTx/>
            </a:pPr>
            <a:r>
              <a:rPr lang="de-DE" altLang="de-DE" sz="2000" dirty="0">
                <a:latin typeface="Arial" panose="020B0604020202020204" pitchFamily="34" charset="0"/>
              </a:rPr>
              <a:t>ggf. Atemschutz tragen.</a:t>
            </a:r>
          </a:p>
          <a:p>
            <a:pPr marL="127000" lvl="1" indent="0">
              <a:lnSpc>
                <a:spcPct val="150000"/>
              </a:lnSpc>
              <a:spcBef>
                <a:spcPct val="0"/>
              </a:spcBef>
              <a:buClrTx/>
              <a:buNone/>
            </a:pPr>
            <a:endParaRPr lang="de-DE" altLang="de-DE" sz="500" dirty="0">
              <a:latin typeface="Arial" panose="020B0604020202020204" pitchFamily="34" charset="0"/>
            </a:endParaRPr>
          </a:p>
          <a:p>
            <a:pPr lvl="1">
              <a:spcBef>
                <a:spcPct val="0"/>
              </a:spcBef>
              <a:buClrTx/>
            </a:pPr>
            <a:r>
              <a:rPr lang="de-DE" altLang="de-DE" sz="2000" dirty="0">
                <a:latin typeface="Arial" panose="020B0604020202020204" pitchFamily="34" charset="0"/>
              </a:rPr>
              <a:t>Einsatz einer Wärmebildkamera ist zu empfehlen, um Hochvoltbatterie zu beurteilen. Dabei gilt allerdings zu beachten, dass eine niedrige Temperatur nicht zwangsläufig eine Brandgefahr ausschließt.</a:t>
            </a:r>
          </a:p>
          <a:p>
            <a:pPr marL="127000" lvl="1" indent="0">
              <a:spcBef>
                <a:spcPct val="0"/>
              </a:spcBef>
              <a:buClrTx/>
              <a:buNone/>
            </a:pPr>
            <a:endParaRPr lang="de-DE" altLang="de-DE" sz="400" dirty="0">
              <a:latin typeface="Arial" panose="020B0604020202020204" pitchFamily="34" charset="0"/>
            </a:endParaRPr>
          </a:p>
          <a:p>
            <a:pPr lvl="1">
              <a:lnSpc>
                <a:spcPct val="150000"/>
              </a:lnSpc>
              <a:spcBef>
                <a:spcPct val="0"/>
              </a:spcBef>
              <a:buClrTx/>
            </a:pPr>
            <a:r>
              <a:rPr lang="de-DE" altLang="de-DE" sz="2000" dirty="0">
                <a:latin typeface="Arial" panose="020B0604020202020204" pitchFamily="34" charset="0"/>
              </a:rPr>
              <a:t>ggf. Kühlung der Hochvoltbatterie einleiten.</a:t>
            </a:r>
          </a:p>
          <a:p>
            <a:pPr marL="127000" lvl="1" indent="0">
              <a:lnSpc>
                <a:spcPct val="150000"/>
              </a:lnSpc>
              <a:spcBef>
                <a:spcPct val="0"/>
              </a:spcBef>
              <a:buClrTx/>
              <a:buNone/>
            </a:pPr>
            <a:endParaRPr lang="de-DE" altLang="de-DE" sz="500" dirty="0">
              <a:latin typeface="Arial" panose="020B0604020202020204" pitchFamily="34" charset="0"/>
            </a:endParaRPr>
          </a:p>
          <a:p>
            <a:pPr lvl="1">
              <a:spcBef>
                <a:spcPct val="0"/>
              </a:spcBef>
              <a:buClrTx/>
            </a:pPr>
            <a:r>
              <a:rPr lang="de-DE" altLang="de-DE" sz="2000" dirty="0">
                <a:latin typeface="Arial" panose="020B0604020202020204" pitchFamily="34" charset="0"/>
              </a:rPr>
              <a:t>Beschädigte Teile des Hochvoltsystems oder der Hochvoltbatterie bei Arbeiten in diesem Bereich elektrisch isolierend abdecken.</a:t>
            </a:r>
          </a:p>
          <a:p>
            <a:pPr lvl="1">
              <a:lnSpc>
                <a:spcPct val="150000"/>
              </a:lnSpc>
              <a:spcBef>
                <a:spcPct val="0"/>
              </a:spcBef>
              <a:buClrTx/>
            </a:pPr>
            <a:r>
              <a:rPr lang="de-DE" altLang="de-DE" sz="2000" dirty="0">
                <a:latin typeface="Arial" panose="020B0604020202020204" pitchFamily="34" charset="0"/>
              </a:rPr>
              <a:t>Austretendes Elektrolyt aufnehmen (Bindemittel).</a:t>
            </a:r>
          </a:p>
        </p:txBody>
      </p:sp>
      <p:sp>
        <p:nvSpPr>
          <p:cNvPr id="41989" name="Text Box 6"/>
          <p:cNvSpPr txBox="1">
            <a:spLocks noChangeArrowheads="1"/>
          </p:cNvSpPr>
          <p:nvPr/>
        </p:nvSpPr>
        <p:spPr bwMode="auto">
          <a:xfrm>
            <a:off x="503238" y="692696"/>
            <a:ext cx="8137525"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Einsatzmaßnahmen bei Beschädigung der Hochvoltbatterie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988">
                                            <p:txEl>
                                              <p:pRg st="2" end="2"/>
                                            </p:txEl>
                                          </p:spTgt>
                                        </p:tgtEl>
                                        <p:attrNameLst>
                                          <p:attrName>style.visibility</p:attrName>
                                        </p:attrNameLst>
                                      </p:cBhvr>
                                      <p:to>
                                        <p:strVal val="visible"/>
                                      </p:to>
                                    </p:set>
                                    <p:animEffect transition="in" filter="blinds(horizontal)">
                                      <p:cBhvr>
                                        <p:cTn id="7" dur="500"/>
                                        <p:tgtEl>
                                          <p:spTgt spid="4198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988">
                                            <p:txEl>
                                              <p:pRg st="3" end="3"/>
                                            </p:txEl>
                                          </p:spTgt>
                                        </p:tgtEl>
                                        <p:attrNameLst>
                                          <p:attrName>style.visibility</p:attrName>
                                        </p:attrNameLst>
                                      </p:cBhvr>
                                      <p:to>
                                        <p:strVal val="visible"/>
                                      </p:to>
                                    </p:set>
                                    <p:animEffect transition="in" filter="blinds(horizontal)">
                                      <p:cBhvr>
                                        <p:cTn id="12" dur="500"/>
                                        <p:tgtEl>
                                          <p:spTgt spid="4198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1988">
                                            <p:txEl>
                                              <p:pRg st="5" end="5"/>
                                            </p:txEl>
                                          </p:spTgt>
                                        </p:tgtEl>
                                        <p:attrNameLst>
                                          <p:attrName>style.visibility</p:attrName>
                                        </p:attrNameLst>
                                      </p:cBhvr>
                                      <p:to>
                                        <p:strVal val="visible"/>
                                      </p:to>
                                    </p:set>
                                    <p:animEffect transition="in" filter="blinds(horizontal)">
                                      <p:cBhvr>
                                        <p:cTn id="17" dur="500"/>
                                        <p:tgtEl>
                                          <p:spTgt spid="41988">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1988">
                                            <p:txEl>
                                              <p:pRg st="7" end="7"/>
                                            </p:txEl>
                                          </p:spTgt>
                                        </p:tgtEl>
                                        <p:attrNameLst>
                                          <p:attrName>style.visibility</p:attrName>
                                        </p:attrNameLst>
                                      </p:cBhvr>
                                      <p:to>
                                        <p:strVal val="visible"/>
                                      </p:to>
                                    </p:set>
                                    <p:animEffect transition="in" filter="blinds(horizontal)">
                                      <p:cBhvr>
                                        <p:cTn id="22" dur="500"/>
                                        <p:tgtEl>
                                          <p:spTgt spid="41988">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1988">
                                            <p:txEl>
                                              <p:pRg st="9" end="9"/>
                                            </p:txEl>
                                          </p:spTgt>
                                        </p:tgtEl>
                                        <p:attrNameLst>
                                          <p:attrName>style.visibility</p:attrName>
                                        </p:attrNameLst>
                                      </p:cBhvr>
                                      <p:to>
                                        <p:strVal val="visible"/>
                                      </p:to>
                                    </p:set>
                                    <p:animEffect transition="in" filter="blinds(horizontal)">
                                      <p:cBhvr>
                                        <p:cTn id="27" dur="500"/>
                                        <p:tgtEl>
                                          <p:spTgt spid="41988">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1988">
                                            <p:txEl>
                                              <p:pRg st="10" end="10"/>
                                            </p:txEl>
                                          </p:spTgt>
                                        </p:tgtEl>
                                        <p:attrNameLst>
                                          <p:attrName>style.visibility</p:attrName>
                                        </p:attrNameLst>
                                      </p:cBhvr>
                                      <p:to>
                                        <p:strVal val="visible"/>
                                      </p:to>
                                    </p:set>
                                    <p:animEffect transition="in" filter="blinds(horizontal)">
                                      <p:cBhvr>
                                        <p:cTn id="32" dur="500"/>
                                        <p:tgtEl>
                                          <p:spTgt spid="4198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853E0102-F670-4A88-97CE-9ADCE7F74B20}" type="slidenum">
              <a:rPr lang="de-DE" altLang="de-DE" sz="1000" smtClean="0">
                <a:latin typeface="Arial" panose="020B0604020202020204" pitchFamily="34" charset="0"/>
              </a:rPr>
              <a:pPr>
                <a:spcBef>
                  <a:spcPct val="0"/>
                </a:spcBef>
                <a:buClrTx/>
                <a:buSzTx/>
                <a:buFontTx/>
                <a:buNone/>
              </a:pPr>
              <a:t>27</a:t>
            </a:fld>
            <a:endParaRPr lang="de-DE" altLang="de-DE" sz="1000">
              <a:latin typeface="Arial" panose="020B0604020202020204" pitchFamily="34" charset="0"/>
            </a:endParaRPr>
          </a:p>
        </p:txBody>
      </p:sp>
      <p:sp>
        <p:nvSpPr>
          <p:cNvPr id="43011"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8" name="Textfeld 3"/>
          <p:cNvSpPr txBox="1">
            <a:spLocks noChangeArrowheads="1"/>
          </p:cNvSpPr>
          <p:nvPr/>
        </p:nvSpPr>
        <p:spPr bwMode="auto">
          <a:xfrm>
            <a:off x="287338" y="1861225"/>
            <a:ext cx="8569325"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126900" indent="0">
              <a:spcBef>
                <a:spcPct val="0"/>
              </a:spcBef>
              <a:buClrTx/>
              <a:buSzTx/>
              <a:buNone/>
              <a:defRPr/>
            </a:pPr>
            <a:r>
              <a:rPr lang="de-DE" altLang="de-DE" sz="2000" dirty="0">
                <a:latin typeface="Arial" panose="020B0604020202020204" pitchFamily="34" charset="0"/>
              </a:rPr>
              <a:t>Bei Unfällen mit Beschädigung der Hochvoltbatterie ist das verunfallte Fahrzeug mit zusätzlichen Hinweisen an den Abschleppdienst zu übergeben, da eine Entzündung der eventuell beschädigten Hochvoltbatterie nicht ausgeschlossen werden kann.</a:t>
            </a:r>
          </a:p>
          <a:p>
            <a:pPr marL="126900" indent="0">
              <a:spcBef>
                <a:spcPct val="0"/>
              </a:spcBef>
              <a:buClrTx/>
              <a:buSzTx/>
              <a:buNone/>
              <a:defRPr/>
            </a:pPr>
            <a:endParaRPr lang="de-DE" altLang="de-DE" sz="1400" dirty="0">
              <a:latin typeface="Arial" panose="020B0604020202020204" pitchFamily="34" charset="0"/>
            </a:endParaRPr>
          </a:p>
          <a:p>
            <a:pPr marL="126900" indent="0">
              <a:spcBef>
                <a:spcPct val="0"/>
              </a:spcBef>
              <a:buClrTx/>
              <a:buSzTx/>
              <a:buNone/>
              <a:defRPr/>
            </a:pPr>
            <a:r>
              <a:rPr lang="de-DE" altLang="de-DE" sz="2000" dirty="0">
                <a:latin typeface="Arial" panose="020B0604020202020204" pitchFamily="34" charset="0"/>
              </a:rPr>
              <a:t>Folgende Punkte sind zu beachten:</a:t>
            </a:r>
          </a:p>
          <a:p>
            <a:pPr marL="126900" indent="0">
              <a:spcBef>
                <a:spcPct val="0"/>
              </a:spcBef>
              <a:buClrTx/>
              <a:buSzTx/>
              <a:buNone/>
              <a:defRPr/>
            </a:pPr>
            <a:endParaRPr lang="de-DE" altLang="de-DE" sz="500" dirty="0">
              <a:latin typeface="Arial" panose="020B0604020202020204" pitchFamily="34" charset="0"/>
            </a:endParaRPr>
          </a:p>
          <a:p>
            <a:pPr marL="432000" lvl="1" indent="-215900">
              <a:lnSpc>
                <a:spcPct val="110000"/>
              </a:lnSpc>
              <a:spcBef>
                <a:spcPct val="0"/>
              </a:spcBef>
              <a:buClrTx/>
            </a:pPr>
            <a:r>
              <a:rPr lang="de-DE" altLang="de-DE" sz="2000" dirty="0">
                <a:latin typeface="Arial" panose="020B0604020202020204" pitchFamily="34" charset="0"/>
              </a:rPr>
              <a:t>Verunfallte Fahrzeuge isoliert abstellen, Abstand zu Objekten und anderen Fahrzeugen!</a:t>
            </a:r>
          </a:p>
          <a:p>
            <a:pPr marL="216100" lvl="1" indent="0">
              <a:lnSpc>
                <a:spcPct val="110000"/>
              </a:lnSpc>
              <a:spcBef>
                <a:spcPct val="0"/>
              </a:spcBef>
              <a:buClrTx/>
              <a:buNone/>
            </a:pPr>
            <a:endParaRPr lang="de-DE" altLang="de-DE" sz="200" dirty="0">
              <a:latin typeface="Arial" panose="020B0604020202020204" pitchFamily="34" charset="0"/>
            </a:endParaRPr>
          </a:p>
          <a:p>
            <a:pPr marL="432000" lvl="1" indent="-215900">
              <a:lnSpc>
                <a:spcPct val="150000"/>
              </a:lnSpc>
              <a:spcBef>
                <a:spcPct val="0"/>
              </a:spcBef>
              <a:buClrTx/>
            </a:pPr>
            <a:r>
              <a:rPr lang="de-DE" altLang="de-DE" sz="2000" dirty="0">
                <a:latin typeface="Arial" panose="020B0604020202020204" pitchFamily="34" charset="0"/>
              </a:rPr>
              <a:t>Abdecken (vor Witterungseinflüssen schützen)!</a:t>
            </a:r>
          </a:p>
          <a:p>
            <a:pPr marL="432000" lvl="1" indent="0">
              <a:lnSpc>
                <a:spcPct val="150000"/>
              </a:lnSpc>
              <a:spcBef>
                <a:spcPct val="0"/>
              </a:spcBef>
              <a:buClrTx/>
              <a:buNone/>
            </a:pPr>
            <a:endParaRPr lang="de-DE" altLang="de-DE" sz="400" dirty="0">
              <a:latin typeface="Arial" panose="020B0604020202020204" pitchFamily="34" charset="0"/>
            </a:endParaRPr>
          </a:p>
          <a:p>
            <a:pPr marL="432000" lvl="1" indent="-215900">
              <a:lnSpc>
                <a:spcPct val="110000"/>
              </a:lnSpc>
              <a:spcBef>
                <a:spcPct val="0"/>
              </a:spcBef>
              <a:buClrTx/>
            </a:pPr>
            <a:r>
              <a:rPr lang="de-DE" altLang="de-DE" sz="2000" dirty="0">
                <a:latin typeface="Arial" panose="020B0604020202020204" pitchFamily="34" charset="0"/>
              </a:rPr>
              <a:t>Hersteller/Servicepartner informieren und Hochvoltbatterie entladen/ausbauen lassen!</a:t>
            </a:r>
          </a:p>
        </p:txBody>
      </p:sp>
      <p:sp>
        <p:nvSpPr>
          <p:cNvPr id="43013" name="Text Box 6"/>
          <p:cNvSpPr txBox="1">
            <a:spLocks noChangeArrowheads="1"/>
          </p:cNvSpPr>
          <p:nvPr/>
        </p:nvSpPr>
        <p:spPr bwMode="auto">
          <a:xfrm>
            <a:off x="503238" y="849313"/>
            <a:ext cx="813752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None/>
            </a:pPr>
            <a:r>
              <a:rPr lang="de-DE" altLang="de-DE" sz="2600" b="1" dirty="0">
                <a:latin typeface="Arial" panose="020B0604020202020204" pitchFamily="34" charset="0"/>
              </a:rPr>
              <a:t>Einsatzmaßnahmen bei Beschädigung der Hochvoltbatterie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linds(horizontal)">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blinds(horizontal)">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blinds(horizontal)">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Effect transition="in" filter="blinds(horizontal)">
                                      <p:cBhvr>
                                        <p:cTn id="2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F44B2209-361E-4DD0-86FE-44BDE9C37804}" type="slidenum">
              <a:rPr lang="de-DE" altLang="de-DE" sz="1000" smtClean="0">
                <a:latin typeface="Arial" panose="020B0604020202020204" pitchFamily="34" charset="0"/>
              </a:rPr>
              <a:pPr>
                <a:spcBef>
                  <a:spcPct val="0"/>
                </a:spcBef>
                <a:buClrTx/>
                <a:buSzTx/>
                <a:buFontTx/>
                <a:buNone/>
              </a:pPr>
              <a:t>28</a:t>
            </a:fld>
            <a:endParaRPr lang="de-DE" altLang="de-DE" sz="1000">
              <a:latin typeface="Arial" panose="020B0604020202020204" pitchFamily="34" charset="0"/>
            </a:endParaRPr>
          </a:p>
        </p:txBody>
      </p:sp>
      <p:sp>
        <p:nvSpPr>
          <p:cNvPr id="44035"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Einsatzmaßnahmen (Pkw im Wasser)</a:t>
            </a:r>
          </a:p>
        </p:txBody>
      </p:sp>
      <p:sp>
        <p:nvSpPr>
          <p:cNvPr id="44036"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8" name="Textfeld 3"/>
          <p:cNvSpPr txBox="1">
            <a:spLocks noChangeArrowheads="1"/>
          </p:cNvSpPr>
          <p:nvPr/>
        </p:nvSpPr>
        <p:spPr bwMode="auto">
          <a:xfrm>
            <a:off x="287338" y="1484313"/>
            <a:ext cx="8569325" cy="495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1085850" indent="-34290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Auch bei Wassereintritt in die Hochvoltbatterien besteht keine elektrische Gefährdung. Ein Wassereintritt in die Batterie kann eine Elektrolyse zur Folge haben.</a:t>
            </a: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marL="0" indent="0">
              <a:spcBef>
                <a:spcPct val="0"/>
              </a:spcBef>
              <a:buClrTx/>
              <a:buSzTx/>
              <a:buFont typeface="Arial" panose="020B0604020202020204" pitchFamily="34" charset="0"/>
              <a:buNone/>
              <a:defRPr/>
            </a:pPr>
            <a:endParaRPr lang="de-DE" altLang="de-DE" sz="36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Nach der Bergung Wasser ablaufen lassen und Hochvoltanlage außer Betrieb nehmen (wenn möglich).</a:t>
            </a:r>
          </a:p>
        </p:txBody>
      </p:sp>
      <p:pic>
        <p:nvPicPr>
          <p:cNvPr id="31752" name="Picture 3" descr="C:\Users\Jorg.VIRTSOL\AppData\Local\Microsoft\Windows\Temporary Internet Files\Content.Outlook\1WS7LWCY\07 (2).jpg"/>
          <p:cNvPicPr>
            <a:picLocks noChangeAspect="1" noChangeArrowheads="1"/>
          </p:cNvPicPr>
          <p:nvPr/>
        </p:nvPicPr>
        <p:blipFill>
          <a:blip r:embed="rId2"/>
          <a:srcRect/>
          <a:stretch>
            <a:fillRect/>
          </a:stretch>
        </p:blipFill>
        <p:spPr bwMode="auto">
          <a:xfrm>
            <a:off x="2487613" y="2636838"/>
            <a:ext cx="4168775" cy="278130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feld 8"/>
          <p:cNvSpPr txBox="1">
            <a:spLocks noChangeArrowheads="1"/>
          </p:cNvSpPr>
          <p:nvPr/>
        </p:nvSpPr>
        <p:spPr bwMode="auto">
          <a:xfrm>
            <a:off x="2411413" y="5446713"/>
            <a:ext cx="73818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Abb.31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1752"/>
                                        </p:tgtEl>
                                        <p:attrNameLst>
                                          <p:attrName>style.visibility</p:attrName>
                                        </p:attrNameLst>
                                      </p:cBhvr>
                                      <p:to>
                                        <p:strVal val="visible"/>
                                      </p:to>
                                    </p:set>
                                    <p:animEffect transition="in" filter="blinds(horizontal)">
                                      <p:cBhvr>
                                        <p:cTn id="10" dur="500"/>
                                        <p:tgtEl>
                                          <p:spTgt spid="3175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8">
                                            <p:txEl>
                                              <p:pRg st="11" end="11"/>
                                            </p:txEl>
                                          </p:spTgt>
                                        </p:tgtEl>
                                        <p:attrNameLst>
                                          <p:attrName>style.visibility</p:attrName>
                                        </p:attrNameLst>
                                      </p:cBhvr>
                                      <p:to>
                                        <p:strVal val="visible"/>
                                      </p:to>
                                    </p:set>
                                    <p:animEffect transition="in" filter="blinds(horizontal)">
                                      <p:cBhvr>
                                        <p:cTn id="18" dur="5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15754194-03D1-4C7C-A5B9-9A720843E5D6}" type="slidenum">
              <a:rPr lang="de-DE" altLang="de-DE" sz="1000" smtClean="0">
                <a:latin typeface="Arial" panose="020B0604020202020204" pitchFamily="34" charset="0"/>
              </a:rPr>
              <a:pPr>
                <a:spcBef>
                  <a:spcPct val="0"/>
                </a:spcBef>
                <a:buClrTx/>
                <a:buSzTx/>
                <a:buFontTx/>
                <a:buNone/>
              </a:pPr>
              <a:t>29</a:t>
            </a:fld>
            <a:endParaRPr lang="de-DE" altLang="de-DE" sz="1000">
              <a:latin typeface="Arial" panose="020B0604020202020204" pitchFamily="34" charset="0"/>
            </a:endParaRPr>
          </a:p>
        </p:txBody>
      </p:sp>
      <p:sp>
        <p:nvSpPr>
          <p:cNvPr id="53251" name="Textfeld 3"/>
          <p:cNvSpPr txBox="1">
            <a:spLocks noChangeArrowheads="1"/>
          </p:cNvSpPr>
          <p:nvPr/>
        </p:nvSpPr>
        <p:spPr bwMode="auto">
          <a:xfrm>
            <a:off x="287338" y="1268760"/>
            <a:ext cx="8569325" cy="5252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marL="0" indent="0">
              <a:spcBef>
                <a:spcPct val="0"/>
              </a:spcBef>
              <a:buClrTx/>
              <a:buSzTx/>
              <a:buFont typeface="Arial" panose="020B0604020202020204" pitchFamily="34" charset="0"/>
              <a:buNone/>
              <a:defRPr/>
            </a:pPr>
            <a:r>
              <a:rPr lang="de-DE" altLang="de-DE" sz="2200" dirty="0">
                <a:latin typeface="Arial" panose="020B0604020202020204" pitchFamily="34" charset="0"/>
              </a:rPr>
              <a:t>Fahrzeugbrände mit Beteiligung der Hochvoltbatterie </a:t>
            </a:r>
            <a:br>
              <a:rPr lang="de-DE" altLang="de-DE" sz="2200" dirty="0">
                <a:latin typeface="Arial" panose="020B0604020202020204" pitchFamily="34" charset="0"/>
              </a:rPr>
            </a:br>
            <a:r>
              <a:rPr lang="de-DE" altLang="de-DE" sz="2200" dirty="0">
                <a:latin typeface="Arial" panose="020B0604020202020204" pitchFamily="34" charset="0"/>
              </a:rPr>
              <a:t>(Lithium-Technologie), Erkenntnisse aus Brandversuchen:</a:t>
            </a:r>
          </a:p>
          <a:p>
            <a:pPr marL="0" indent="0">
              <a:spcBef>
                <a:spcPct val="0"/>
              </a:spcBef>
              <a:buClrTx/>
              <a:buSzTx/>
              <a:buFont typeface="Arial" panose="020B0604020202020204" pitchFamily="34" charset="0"/>
              <a:buNone/>
              <a:defRPr/>
            </a:pPr>
            <a:endParaRPr lang="de-DE" altLang="de-DE" sz="1050" dirty="0">
              <a:latin typeface="Arial" panose="020B0604020202020204" pitchFamily="34" charset="0"/>
            </a:endParaRPr>
          </a:p>
          <a:p>
            <a:pPr marL="540000" lvl="1" indent="-216000">
              <a:lnSpc>
                <a:spcPct val="120000"/>
              </a:lnSpc>
              <a:spcBef>
                <a:spcPct val="0"/>
              </a:spcBef>
              <a:buClrTx/>
              <a:defRPr/>
            </a:pPr>
            <a:r>
              <a:rPr lang="de-DE" altLang="de-DE" sz="1800" dirty="0">
                <a:latin typeface="Arial" panose="020B0604020202020204" pitchFamily="34" charset="0"/>
              </a:rPr>
              <a:t>Keine heftigen Reaktionen (kein elementares Lithium vorhanden), aber Funkenbildung und Abblasen von brennbaren Gasen sind möglich. Knallende Geräusche/Kurzschlüsse sind wahrnehmbar.</a:t>
            </a:r>
          </a:p>
          <a:p>
            <a:pPr marL="540000" lvl="1" indent="-216000">
              <a:lnSpc>
                <a:spcPct val="120000"/>
              </a:lnSpc>
              <a:spcBef>
                <a:spcPct val="0"/>
              </a:spcBef>
              <a:buClrTx/>
              <a:defRPr/>
            </a:pPr>
            <a:r>
              <a:rPr lang="de-DE" altLang="de-DE" sz="1800" dirty="0">
                <a:latin typeface="Arial" panose="020B0604020202020204" pitchFamily="34" charset="0"/>
              </a:rPr>
              <a:t>Eine elektrische Gefährdung ist ausgeschlossen, solange die Hochvoltbatterie nicht mechanisch beschädigt wird.</a:t>
            </a:r>
          </a:p>
          <a:p>
            <a:pPr marL="540000" lvl="1" indent="-216000">
              <a:lnSpc>
                <a:spcPct val="120000"/>
              </a:lnSpc>
              <a:spcBef>
                <a:spcPct val="0"/>
              </a:spcBef>
              <a:buClrTx/>
              <a:defRPr/>
            </a:pPr>
            <a:r>
              <a:rPr lang="de-DE" altLang="de-DE" sz="1800" dirty="0">
                <a:latin typeface="Arial" panose="020B0604020202020204" pitchFamily="34" charset="0"/>
              </a:rPr>
              <a:t>Wasser ist als Löschmittel geeignet. Ein erhöhter Löschmittelbedarf und eine längere Löschdauer sind zu berücksichtigen, da Einbringen von Wasser in das Innere der Hochvoltbatterie aufgrund der Integrierung in die Fahrzeugstruktur schwierig ist.</a:t>
            </a:r>
          </a:p>
          <a:p>
            <a:pPr marL="540000" lvl="1" indent="-216000">
              <a:lnSpc>
                <a:spcPct val="120000"/>
              </a:lnSpc>
              <a:spcBef>
                <a:spcPct val="0"/>
              </a:spcBef>
              <a:buClrTx/>
              <a:defRPr/>
            </a:pPr>
            <a:r>
              <a:rPr lang="de-DE" altLang="de-DE" sz="1800" dirty="0">
                <a:latin typeface="Arial" panose="020B0604020202020204" pitchFamily="34" charset="0"/>
              </a:rPr>
              <a:t>Atemgifte erfordern keine zusätzlichen Maßnahmen gegenüber Fahrzeugen mit Verbrennungsmotoren. </a:t>
            </a:r>
            <a:endParaRPr lang="de-DE" altLang="de-DE" sz="1600" i="1" dirty="0">
              <a:latin typeface="Arial" panose="020B0604020202020204" pitchFamily="34" charset="0"/>
            </a:endParaRPr>
          </a:p>
          <a:p>
            <a:pPr marL="540000" lvl="1" indent="-216000">
              <a:lnSpc>
                <a:spcPct val="120000"/>
              </a:lnSpc>
              <a:spcBef>
                <a:spcPct val="0"/>
              </a:spcBef>
              <a:buClrTx/>
              <a:defRPr/>
            </a:pPr>
            <a:r>
              <a:rPr lang="de-DE" altLang="de-DE" sz="1800" dirty="0">
                <a:latin typeface="Arial" panose="020B0604020202020204" pitchFamily="34" charset="0"/>
              </a:rPr>
              <a:t>Eine verzögerte Wiederentzündung ist möglich (Wiederentzündung </a:t>
            </a:r>
            <a:br>
              <a:rPr lang="de-DE" altLang="de-DE" sz="1800" dirty="0">
                <a:latin typeface="Arial" panose="020B0604020202020204" pitchFamily="34" charset="0"/>
              </a:rPr>
            </a:br>
            <a:r>
              <a:rPr lang="de-DE" altLang="de-DE" sz="1800" dirty="0">
                <a:latin typeface="Arial" panose="020B0604020202020204" pitchFamily="34" charset="0"/>
              </a:rPr>
              <a:t>22 Stunden nach den Löschmaßnahmen).</a:t>
            </a:r>
          </a:p>
        </p:txBody>
      </p:sp>
      <p:sp>
        <p:nvSpPr>
          <p:cNvPr id="45060"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45061" name="Text Box 6"/>
          <p:cNvSpPr txBox="1">
            <a:spLocks noChangeArrowheads="1"/>
          </p:cNvSpPr>
          <p:nvPr/>
        </p:nvSpPr>
        <p:spPr bwMode="auto">
          <a:xfrm>
            <a:off x="503238" y="765175"/>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Brennende Hochvoltbatterie (Löschmaßnahmen)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2" dur="500"/>
                                        <p:tgtEl>
                                          <p:spTgt spid="53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3" end="3"/>
                                            </p:txEl>
                                          </p:spTgt>
                                        </p:tgtEl>
                                        <p:attrNameLst>
                                          <p:attrName>style.visibility</p:attrName>
                                        </p:attrNameLst>
                                      </p:cBhvr>
                                      <p:to>
                                        <p:strVal val="visible"/>
                                      </p:to>
                                    </p:set>
                                    <p:animEffect transition="in" filter="blinds(horizontal)">
                                      <p:cBhvr>
                                        <p:cTn id="17" dur="500"/>
                                        <p:tgtEl>
                                          <p:spTgt spid="5325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3251">
                                            <p:txEl>
                                              <p:pRg st="4" end="4"/>
                                            </p:txEl>
                                          </p:spTgt>
                                        </p:tgtEl>
                                        <p:attrNameLst>
                                          <p:attrName>style.visibility</p:attrName>
                                        </p:attrNameLst>
                                      </p:cBhvr>
                                      <p:to>
                                        <p:strVal val="visible"/>
                                      </p:to>
                                    </p:set>
                                    <p:animEffect transition="in" filter="blinds(horizontal)">
                                      <p:cBhvr>
                                        <p:cTn id="22" dur="500"/>
                                        <p:tgtEl>
                                          <p:spTgt spid="53251">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3251">
                                            <p:txEl>
                                              <p:pRg st="5" end="5"/>
                                            </p:txEl>
                                          </p:spTgt>
                                        </p:tgtEl>
                                        <p:attrNameLst>
                                          <p:attrName>style.visibility</p:attrName>
                                        </p:attrNameLst>
                                      </p:cBhvr>
                                      <p:to>
                                        <p:strVal val="visible"/>
                                      </p:to>
                                    </p:set>
                                    <p:animEffect transition="in" filter="blinds(horizontal)">
                                      <p:cBhvr>
                                        <p:cTn id="27" dur="500"/>
                                        <p:tgtEl>
                                          <p:spTgt spid="53251">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53251">
                                            <p:txEl>
                                              <p:pRg st="6" end="6"/>
                                            </p:txEl>
                                          </p:spTgt>
                                        </p:tgtEl>
                                        <p:attrNameLst>
                                          <p:attrName>style.visibility</p:attrName>
                                        </p:attrNameLst>
                                      </p:cBhvr>
                                      <p:to>
                                        <p:strVal val="visible"/>
                                      </p:to>
                                    </p:set>
                                    <p:animEffect transition="in" filter="blinds(horizontal)">
                                      <p:cBhvr>
                                        <p:cTn id="32" dur="500"/>
                                        <p:tgtEl>
                                          <p:spTgt spid="532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55654E0B-761F-49A5-83A4-DE22BBE81618}" type="slidenum">
              <a:rPr lang="de-DE" altLang="de-DE" sz="1000" smtClean="0">
                <a:latin typeface="Arial" panose="020B0604020202020204" pitchFamily="34" charset="0"/>
              </a:rPr>
              <a:pPr>
                <a:spcBef>
                  <a:spcPct val="0"/>
                </a:spcBef>
                <a:buClrTx/>
                <a:buSzTx/>
                <a:buFontTx/>
                <a:buNone/>
              </a:pPr>
              <a:t>30</a:t>
            </a:fld>
            <a:endParaRPr lang="de-DE" altLang="de-DE" sz="1000">
              <a:latin typeface="Arial" panose="020B0604020202020204" pitchFamily="34" charset="0"/>
            </a:endParaRPr>
          </a:p>
        </p:txBody>
      </p:sp>
      <p:sp>
        <p:nvSpPr>
          <p:cNvPr id="53251" name="Textfeld 3"/>
          <p:cNvSpPr txBox="1">
            <a:spLocks noChangeArrowheads="1"/>
          </p:cNvSpPr>
          <p:nvPr/>
        </p:nvSpPr>
        <p:spPr bwMode="auto">
          <a:xfrm>
            <a:off x="287338" y="1412776"/>
            <a:ext cx="856932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Die vollständige Feuerwehrschutzkleidung ist zu tragen.</a:t>
            </a:r>
          </a:p>
          <a:p>
            <a:pPr marL="0" indent="0">
              <a:spcBef>
                <a:spcPct val="0"/>
              </a:spcBef>
              <a:buClrTx/>
              <a:buSzTx/>
              <a:buFont typeface="Arial" panose="020B0604020202020204" pitchFamily="34" charset="0"/>
              <a:buNone/>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Umluftunabhänger Atemschutz ist anzulegen.</a:t>
            </a:r>
          </a:p>
          <a:p>
            <a:pPr marL="126900" indent="0">
              <a:spcBef>
                <a:spcPct val="0"/>
              </a:spcBef>
              <a:buClrTx/>
              <a:buSzTx/>
              <a:buNone/>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Hochvoltbatterien mit viel Wasser löschen und auch nach dem Löschen noch ausreichend kühlen (Rückzündungsgefahr).</a:t>
            </a:r>
          </a:p>
          <a:p>
            <a:pPr indent="-216000">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Eine ausreichende Löschwasserversorgung ist sicherzustellen.</a:t>
            </a:r>
          </a:p>
          <a:p>
            <a:pPr indent="-216000">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Hochvoltbatterien nicht öffnen/punktieren, etc.</a:t>
            </a:r>
          </a:p>
          <a:p>
            <a:pPr indent="-216000">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Der Einsatz von Netzmittel ist grundsätzlich möglich, bringt aber gegenüber reinem Wasser als Löschmittel nicht in jedem Fall Vorteile.</a:t>
            </a:r>
          </a:p>
          <a:p>
            <a:pPr indent="-216000">
              <a:spcBef>
                <a:spcPct val="0"/>
              </a:spcBef>
              <a:buClrTx/>
              <a:buSzTx/>
              <a:buFont typeface="Wingdings" panose="05000000000000000000" pitchFamily="2" charset="2"/>
              <a:buChar char="§"/>
              <a:defRPr/>
            </a:pPr>
            <a:endParaRPr lang="de-DE" altLang="de-DE" sz="2000" dirty="0">
              <a:latin typeface="Arial" panose="020B0604020202020204" pitchFamily="34" charset="0"/>
            </a:endParaRPr>
          </a:p>
          <a:p>
            <a:pPr indent="-216000">
              <a:spcBef>
                <a:spcPct val="0"/>
              </a:spcBef>
              <a:buClrTx/>
              <a:buSzTx/>
              <a:buFont typeface="Wingdings" panose="05000000000000000000" pitchFamily="2" charset="2"/>
              <a:buChar char="§"/>
              <a:defRPr/>
            </a:pPr>
            <a:r>
              <a:rPr lang="de-DE" altLang="de-DE" sz="2000" dirty="0">
                <a:latin typeface="Arial" panose="020B0604020202020204" pitchFamily="34" charset="0"/>
              </a:rPr>
              <a:t>Pulver, Schaum und Löschgas sind praktisch wirkungslos.</a:t>
            </a:r>
          </a:p>
        </p:txBody>
      </p:sp>
      <p:sp>
        <p:nvSpPr>
          <p:cNvPr id="46084" name="Text Box 6"/>
          <p:cNvSpPr txBox="1">
            <a:spLocks noChangeArrowheads="1"/>
          </p:cNvSpPr>
          <p:nvPr/>
        </p:nvSpPr>
        <p:spPr bwMode="auto">
          <a:xfrm>
            <a:off x="503238" y="764704"/>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Brennende Hochvoltbatterie (Löschmaßnahmen)</a:t>
            </a:r>
          </a:p>
        </p:txBody>
      </p:sp>
      <p:sp>
        <p:nvSpPr>
          <p:cNvPr id="46085"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dirty="0">
                <a:latin typeface="Arial" panose="020B0604020202020204" pitchFamily="34" charset="0"/>
              </a:rPr>
              <a:t>Einsatzhinweise beim Umgang mit Elektrofahrzeugen</a:t>
            </a:r>
            <a:endParaRPr lang="en-GB" altLang="de-DE" sz="1400" dirty="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dirty="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2" dur="500"/>
                                        <p:tgtEl>
                                          <p:spTgt spid="53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4" end="4"/>
                                            </p:txEl>
                                          </p:spTgt>
                                        </p:tgtEl>
                                        <p:attrNameLst>
                                          <p:attrName>style.visibility</p:attrName>
                                        </p:attrNameLst>
                                      </p:cBhvr>
                                      <p:to>
                                        <p:strVal val="visible"/>
                                      </p:to>
                                    </p:set>
                                    <p:animEffect transition="in" filter="blinds(horizontal)">
                                      <p:cBhvr>
                                        <p:cTn id="17" dur="500"/>
                                        <p:tgtEl>
                                          <p:spTgt spid="5325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3251">
                                            <p:txEl>
                                              <p:pRg st="6" end="6"/>
                                            </p:txEl>
                                          </p:spTgt>
                                        </p:tgtEl>
                                        <p:attrNameLst>
                                          <p:attrName>style.visibility</p:attrName>
                                        </p:attrNameLst>
                                      </p:cBhvr>
                                      <p:to>
                                        <p:strVal val="visible"/>
                                      </p:to>
                                    </p:set>
                                    <p:animEffect transition="in" filter="blinds(horizontal)">
                                      <p:cBhvr>
                                        <p:cTn id="22" dur="500"/>
                                        <p:tgtEl>
                                          <p:spTgt spid="53251">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3251">
                                            <p:txEl>
                                              <p:pRg st="8" end="8"/>
                                            </p:txEl>
                                          </p:spTgt>
                                        </p:tgtEl>
                                        <p:attrNameLst>
                                          <p:attrName>style.visibility</p:attrName>
                                        </p:attrNameLst>
                                      </p:cBhvr>
                                      <p:to>
                                        <p:strVal val="visible"/>
                                      </p:to>
                                    </p:set>
                                    <p:animEffect transition="in" filter="blinds(horizontal)">
                                      <p:cBhvr>
                                        <p:cTn id="27" dur="500"/>
                                        <p:tgtEl>
                                          <p:spTgt spid="53251">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53251">
                                            <p:txEl>
                                              <p:pRg st="10" end="10"/>
                                            </p:txEl>
                                          </p:spTgt>
                                        </p:tgtEl>
                                        <p:attrNameLst>
                                          <p:attrName>style.visibility</p:attrName>
                                        </p:attrNameLst>
                                      </p:cBhvr>
                                      <p:to>
                                        <p:strVal val="visible"/>
                                      </p:to>
                                    </p:set>
                                    <p:animEffect transition="in" filter="blinds(horizontal)">
                                      <p:cBhvr>
                                        <p:cTn id="32" dur="500"/>
                                        <p:tgtEl>
                                          <p:spTgt spid="53251">
                                            <p:txEl>
                                              <p:pRg st="10" end="1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53251">
                                            <p:txEl>
                                              <p:pRg st="12" end="12"/>
                                            </p:txEl>
                                          </p:spTgt>
                                        </p:tgtEl>
                                        <p:attrNameLst>
                                          <p:attrName>style.visibility</p:attrName>
                                        </p:attrNameLst>
                                      </p:cBhvr>
                                      <p:to>
                                        <p:strVal val="visible"/>
                                      </p:to>
                                    </p:set>
                                    <p:animEffect transition="in" filter="blinds(horizontal)">
                                      <p:cBhvr>
                                        <p:cTn id="37" dur="500"/>
                                        <p:tgtEl>
                                          <p:spTgt spid="53251">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C237C33E-04E9-4913-A523-7193E3666F15}" type="slidenum">
              <a:rPr lang="de-DE" altLang="de-DE" sz="1000" smtClean="0">
                <a:latin typeface="Arial" panose="020B0604020202020204" pitchFamily="34" charset="0"/>
              </a:rPr>
              <a:pPr>
                <a:spcBef>
                  <a:spcPct val="0"/>
                </a:spcBef>
                <a:buClrTx/>
                <a:buSzTx/>
                <a:buFontTx/>
                <a:buNone/>
              </a:pPr>
              <a:t>31</a:t>
            </a:fld>
            <a:endParaRPr lang="de-DE" altLang="de-DE" sz="1000">
              <a:latin typeface="Arial" panose="020B0604020202020204" pitchFamily="34" charset="0"/>
            </a:endParaRPr>
          </a:p>
        </p:txBody>
      </p:sp>
      <p:sp>
        <p:nvSpPr>
          <p:cNvPr id="53251" name="Textfeld 3"/>
          <p:cNvSpPr txBox="1">
            <a:spLocks noChangeArrowheads="1"/>
          </p:cNvSpPr>
          <p:nvPr/>
        </p:nvSpPr>
        <p:spPr bwMode="auto">
          <a:xfrm>
            <a:off x="287338" y="1606550"/>
            <a:ext cx="8569325"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215900">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 typeface="Wingdings" panose="05000000000000000000" pitchFamily="2" charset="2"/>
              <a:buChar char="§"/>
            </a:pPr>
            <a:r>
              <a:rPr lang="de-DE" altLang="de-DE" sz="2000" dirty="0">
                <a:latin typeface="Arial" panose="020B0604020202020204" pitchFamily="34" charset="0"/>
              </a:rPr>
              <a:t>Nach derzeitigem Stand kann das kontaminierte Löschwasser über die Kanalisation der Kläranlage zugeführt werden, da der Verdünnungsgrad sehr hoch ist.</a:t>
            </a:r>
          </a:p>
          <a:p>
            <a:pPr>
              <a:spcBef>
                <a:spcPct val="0"/>
              </a:spcBef>
              <a:buClrTx/>
              <a:buSzTx/>
              <a:buFont typeface="Wingdings" panose="05000000000000000000" pitchFamily="2" charset="2"/>
              <a:buChar cha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pPr>
            <a:r>
              <a:rPr lang="de-DE" altLang="de-DE" sz="2000" dirty="0">
                <a:latin typeface="Arial" panose="020B0604020202020204" pitchFamily="34" charset="0"/>
              </a:rPr>
              <a:t>Im weiteren Einsatzverlauf muss gemäß den Herstellerangaben und Fahrzeuginformationen eine Deaktivierung erfolgen </a:t>
            </a:r>
            <a:br>
              <a:rPr lang="de-DE" altLang="de-DE" sz="2000" dirty="0">
                <a:latin typeface="Arial" panose="020B0604020202020204" pitchFamily="34" charset="0"/>
              </a:rPr>
            </a:br>
            <a:r>
              <a:rPr lang="de-DE" altLang="de-DE" sz="2000" dirty="0">
                <a:latin typeface="Arial" panose="020B0604020202020204" pitchFamily="34" charset="0"/>
              </a:rPr>
              <a:t>(vgl. Rettungsdatenblatt).</a:t>
            </a:r>
          </a:p>
          <a:p>
            <a:pPr>
              <a:spcBef>
                <a:spcPct val="0"/>
              </a:spcBef>
              <a:buClrTx/>
              <a:buSzTx/>
              <a:buFont typeface="Wingdings" panose="05000000000000000000" pitchFamily="2" charset="2"/>
              <a:buChar char="§"/>
            </a:pPr>
            <a:endParaRPr lang="de-DE" altLang="de-DE" sz="2000" dirty="0">
              <a:latin typeface="Arial" panose="020B0604020202020204" pitchFamily="34" charset="0"/>
            </a:endParaRPr>
          </a:p>
          <a:p>
            <a:pPr>
              <a:spcBef>
                <a:spcPct val="0"/>
              </a:spcBef>
              <a:buClrTx/>
              <a:buSzTx/>
              <a:buFont typeface="Wingdings" panose="05000000000000000000" pitchFamily="2" charset="2"/>
              <a:buChar char="§"/>
            </a:pPr>
            <a:r>
              <a:rPr lang="de-DE" altLang="de-DE" sz="2000" dirty="0">
                <a:latin typeface="Arial" panose="020B0604020202020204" pitchFamily="34" charset="0"/>
              </a:rPr>
              <a:t>Hinweise zum Umgang mit beschädigten Hochvoltbatterien sind zu beachten (siehe Folie 26, 27).</a:t>
            </a:r>
          </a:p>
        </p:txBody>
      </p:sp>
      <p:sp>
        <p:nvSpPr>
          <p:cNvPr id="47108"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47109" name="Text Box 6"/>
          <p:cNvSpPr txBox="1">
            <a:spLocks noChangeArrowheads="1"/>
          </p:cNvSpPr>
          <p:nvPr/>
        </p:nvSpPr>
        <p:spPr bwMode="auto">
          <a:xfrm>
            <a:off x="503238" y="849313"/>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Brennende Hochvoltbatterie</a:t>
            </a:r>
            <a:r>
              <a:rPr lang="de-DE" altLang="de-DE" sz="2600" b="1" dirty="0">
                <a:solidFill>
                  <a:srgbClr val="FF0000"/>
                </a:solidFill>
                <a:latin typeface="Arial" panose="020B0604020202020204" pitchFamily="34" charset="0"/>
              </a:rPr>
              <a:t> </a:t>
            </a:r>
            <a:r>
              <a:rPr lang="de-DE" altLang="de-DE" sz="2600" b="1" dirty="0">
                <a:latin typeface="Arial" panose="020B0604020202020204" pitchFamily="34" charset="0"/>
              </a:rPr>
              <a:t>(Löschmaßnahmen)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2" dur="500"/>
                                        <p:tgtEl>
                                          <p:spTgt spid="532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4" end="4"/>
                                            </p:txEl>
                                          </p:spTgt>
                                        </p:tgtEl>
                                        <p:attrNameLst>
                                          <p:attrName>style.visibility</p:attrName>
                                        </p:attrNameLst>
                                      </p:cBhvr>
                                      <p:to>
                                        <p:strVal val="visible"/>
                                      </p:to>
                                    </p:set>
                                    <p:animEffect transition="in" filter="blinds(horizontal)">
                                      <p:cBhvr>
                                        <p:cTn id="17" dur="500"/>
                                        <p:tgtEl>
                                          <p:spTgt spid="532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A4142FFA-3E73-4E66-AFF8-9D615D1B718A}" type="slidenum">
              <a:rPr lang="de-DE" altLang="de-DE" sz="1000" smtClean="0">
                <a:latin typeface="Arial" panose="020B0604020202020204" pitchFamily="34" charset="0"/>
              </a:rPr>
              <a:pPr>
                <a:spcBef>
                  <a:spcPct val="0"/>
                </a:spcBef>
                <a:buClrTx/>
                <a:buSzTx/>
                <a:buFontTx/>
                <a:buNone/>
              </a:pPr>
              <a:t>32</a:t>
            </a:fld>
            <a:endParaRPr lang="de-DE" altLang="de-DE" sz="1000">
              <a:latin typeface="Arial" panose="020B0604020202020204" pitchFamily="34" charset="0"/>
            </a:endParaRPr>
          </a:p>
        </p:txBody>
      </p:sp>
      <p:sp>
        <p:nvSpPr>
          <p:cNvPr id="48131"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48132" name="Text Box 6"/>
          <p:cNvSpPr txBox="1">
            <a:spLocks noChangeArrowheads="1"/>
          </p:cNvSpPr>
          <p:nvPr/>
        </p:nvSpPr>
        <p:spPr bwMode="auto">
          <a:xfrm>
            <a:off x="503238" y="836712"/>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dirty="0">
                <a:latin typeface="Arial" panose="020B0604020202020204" pitchFamily="34" charset="0"/>
              </a:rPr>
              <a:t>Brennender Elektroantrieb (Löschmaßnahmen)</a:t>
            </a:r>
          </a:p>
        </p:txBody>
      </p:sp>
      <p:pic>
        <p:nvPicPr>
          <p:cNvPr id="6" name="Grafik 5">
            <a:extLst>
              <a:ext uri="{FF2B5EF4-FFF2-40B4-BE49-F238E27FC236}">
                <a16:creationId xmlns:a16="http://schemas.microsoft.com/office/drawing/2014/main" id="{22BBB5D3-5F4A-654E-A676-BAD3A1EDDC42}"/>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4752975" y="1412875"/>
            <a:ext cx="4040188" cy="4298950"/>
          </a:xfrm>
          <a:prstGeom prst="rect">
            <a:avLst/>
          </a:prstGeom>
          <a:effectLst>
            <a:outerShdw blurRad="50800" dist="38100" dir="2700000" algn="tl" rotWithShape="0">
              <a:prstClr val="black">
                <a:alpha val="40000"/>
              </a:prstClr>
            </a:outerShdw>
          </a:effectLst>
        </p:spPr>
      </p:pic>
      <p:pic>
        <p:nvPicPr>
          <p:cNvPr id="7" name="Picture 1" descr="page2image1718764864">
            <a:extLst>
              <a:ext uri="{FF2B5EF4-FFF2-40B4-BE49-F238E27FC236}">
                <a16:creationId xmlns:a16="http://schemas.microsoft.com/office/drawing/2014/main" id="{CDD42966-5D09-814F-A376-2F132FD11D80}"/>
              </a:ext>
            </a:extLst>
          </p:cNvPr>
          <p:cNvPicPr>
            <a:picLocks noChangeAspect="1" noChangeArrowheads="1"/>
          </p:cNvPicPr>
          <p:nvPr/>
        </p:nvPicPr>
        <p:blipFill>
          <a:blip r:embed="rId3"/>
          <a:srcRect/>
          <a:stretch>
            <a:fillRect/>
          </a:stretch>
        </p:blipFill>
        <p:spPr bwMode="auto">
          <a:xfrm>
            <a:off x="323850" y="1422400"/>
            <a:ext cx="4292600" cy="428942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extfeld 7"/>
          <p:cNvSpPr txBox="1">
            <a:spLocks noChangeArrowheads="1"/>
          </p:cNvSpPr>
          <p:nvPr/>
        </p:nvSpPr>
        <p:spPr bwMode="auto">
          <a:xfrm>
            <a:off x="309563" y="5711825"/>
            <a:ext cx="73818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Abb.32</a:t>
            </a:r>
          </a:p>
        </p:txBody>
      </p:sp>
      <p:sp>
        <p:nvSpPr>
          <p:cNvPr id="9" name="Textfeld 8"/>
          <p:cNvSpPr txBox="1">
            <a:spLocks noChangeArrowheads="1"/>
          </p:cNvSpPr>
          <p:nvPr/>
        </p:nvSpPr>
        <p:spPr bwMode="auto">
          <a:xfrm>
            <a:off x="4752975" y="5703888"/>
            <a:ext cx="7381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900" dirty="0">
                <a:latin typeface="Arial" panose="020B0604020202020204" pitchFamily="34" charset="0"/>
              </a:rPr>
              <a:t>Abb.33</a:t>
            </a:r>
          </a:p>
        </p:txBody>
      </p:sp>
      <p:sp>
        <p:nvSpPr>
          <p:cNvPr id="48137" name="Textfeld 1"/>
          <p:cNvSpPr txBox="1">
            <a:spLocks noChangeArrowheads="1"/>
          </p:cNvSpPr>
          <p:nvPr/>
        </p:nvSpPr>
        <p:spPr bwMode="auto">
          <a:xfrm>
            <a:off x="309563" y="6021388"/>
            <a:ext cx="8483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1600">
                <a:latin typeface="Arial" panose="020B0604020202020204" pitchFamily="34" charset="0"/>
              </a:rPr>
              <a:t>Der Smart wurde in eine mit Wasser geflutete Mulde gesetzt!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49BDF676-9BAF-471A-94C2-C901E90FA833}" type="slidenum">
              <a:rPr lang="de-DE" altLang="de-DE" sz="1000" smtClean="0">
                <a:latin typeface="Arial" panose="020B0604020202020204" pitchFamily="34" charset="0"/>
              </a:rPr>
              <a:pPr>
                <a:spcBef>
                  <a:spcPct val="0"/>
                </a:spcBef>
                <a:buClrTx/>
                <a:buSzTx/>
                <a:buFontTx/>
                <a:buNone/>
              </a:pPr>
              <a:t>33</a:t>
            </a:fld>
            <a:endParaRPr lang="de-DE" altLang="de-DE" sz="1000">
              <a:latin typeface="Arial" panose="020B0604020202020204" pitchFamily="34" charset="0"/>
            </a:endParaRPr>
          </a:p>
        </p:txBody>
      </p:sp>
      <p:sp>
        <p:nvSpPr>
          <p:cNvPr id="53251" name="Textfeld 3"/>
          <p:cNvSpPr txBox="1">
            <a:spLocks noChangeArrowheads="1"/>
          </p:cNvSpPr>
          <p:nvPr/>
        </p:nvSpPr>
        <p:spPr bwMode="auto">
          <a:xfrm>
            <a:off x="323850" y="1268413"/>
            <a:ext cx="8569325"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2200" dirty="0">
                <a:latin typeface="Arial" panose="020B0604020202020204" pitchFamily="34" charset="0"/>
              </a:rPr>
              <a:t>Grundsätzlich sind Fahrzeuge mit Hochvoltantrieben und Hochvoltenergiespeichern im Feuerwehreinsatz nicht gefährlicher als die bisher im Straßenverkehr anzutreffenden Fahrzeuge.</a:t>
            </a:r>
          </a:p>
          <a:p>
            <a:pPr>
              <a:spcBef>
                <a:spcPct val="0"/>
              </a:spcBef>
              <a:buClrTx/>
              <a:buSzTx/>
              <a:buFontTx/>
              <a:buNone/>
            </a:pPr>
            <a:endParaRPr lang="de-DE" altLang="de-DE" sz="2200" dirty="0">
              <a:latin typeface="Arial" panose="020B0604020202020204" pitchFamily="34" charset="0"/>
            </a:endParaRPr>
          </a:p>
          <a:p>
            <a:pPr>
              <a:spcBef>
                <a:spcPct val="0"/>
              </a:spcBef>
              <a:buClrTx/>
              <a:buSzTx/>
              <a:buFontTx/>
              <a:buNone/>
            </a:pPr>
            <a:r>
              <a:rPr lang="de-DE" altLang="de-DE" sz="2200" dirty="0">
                <a:latin typeface="Arial" panose="020B0604020202020204" pitchFamily="34" charset="0"/>
              </a:rPr>
              <a:t>Vielfalt und Komplexität der Technik stellt hohe Anforderungen an die Einsatzkräfte. Fehlende Einheitlichkeit bei Hinweisen an Fahrzeugen erhöht den Erkundungsaufwand und Informationsbedarf.</a:t>
            </a:r>
          </a:p>
          <a:p>
            <a:pPr>
              <a:spcBef>
                <a:spcPct val="0"/>
              </a:spcBef>
              <a:buClrTx/>
              <a:buSzTx/>
              <a:buFontTx/>
              <a:buNone/>
            </a:pPr>
            <a:endParaRPr lang="de-DE" altLang="de-DE" sz="2200" dirty="0">
              <a:latin typeface="Arial" panose="020B0604020202020204" pitchFamily="34" charset="0"/>
            </a:endParaRPr>
          </a:p>
          <a:p>
            <a:pPr>
              <a:spcBef>
                <a:spcPct val="0"/>
              </a:spcBef>
              <a:buClrTx/>
              <a:buSzTx/>
              <a:buFontTx/>
              <a:buNone/>
            </a:pPr>
            <a:r>
              <a:rPr lang="de-DE" altLang="de-DE" sz="2200" dirty="0">
                <a:latin typeface="Arial" panose="020B0604020202020204" pitchFamily="34" charset="0"/>
              </a:rPr>
              <a:t>Der Einheitsführer erkundet unter Anwendung des Führungsvorganges, ob es sich bei dem verunfallten Fahrzeug um ein Fahrzeug mit einem alternativen Antrieb handelt. </a:t>
            </a:r>
            <a:br>
              <a:rPr lang="de-DE" altLang="de-DE" sz="2200" dirty="0">
                <a:latin typeface="Arial" panose="020B0604020202020204" pitchFamily="34" charset="0"/>
              </a:rPr>
            </a:br>
            <a:r>
              <a:rPr lang="de-DE" altLang="de-DE" sz="2200" dirty="0">
                <a:latin typeface="Arial" panose="020B0604020202020204" pitchFamily="34" charset="0"/>
              </a:rPr>
              <a:t>(AUTO-Regel, augenscheinliche Wahrnehmung, befragen von Personen, Kennzeichenabfrage, Rettungsdatenblätter, etc.)</a:t>
            </a:r>
          </a:p>
        </p:txBody>
      </p:sp>
      <p:sp>
        <p:nvSpPr>
          <p:cNvPr id="50180" name="Text Box 6"/>
          <p:cNvSpPr txBox="1">
            <a:spLocks noChangeArrowheads="1"/>
          </p:cNvSpPr>
          <p:nvPr/>
        </p:nvSpPr>
        <p:spPr bwMode="auto">
          <a:xfrm>
            <a:off x="503238" y="765175"/>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Fazit</a:t>
            </a:r>
          </a:p>
        </p:txBody>
      </p:sp>
      <p:sp>
        <p:nvSpPr>
          <p:cNvPr id="50181"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2" dur="500"/>
                                        <p:tgtEl>
                                          <p:spTgt spid="53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4" end="4"/>
                                            </p:txEl>
                                          </p:spTgt>
                                        </p:tgtEl>
                                        <p:attrNameLst>
                                          <p:attrName>style.visibility</p:attrName>
                                        </p:attrNameLst>
                                      </p:cBhvr>
                                      <p:to>
                                        <p:strVal val="visible"/>
                                      </p:to>
                                    </p:set>
                                    <p:animEffect transition="in" filter="blinds(horizontal)">
                                      <p:cBhvr>
                                        <p:cTn id="17" dur="500"/>
                                        <p:tgtEl>
                                          <p:spTgt spid="532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4B8D3D16-8C2B-49C9-AB4E-DED462825951}" type="slidenum">
              <a:rPr lang="de-DE" altLang="de-DE" sz="1000" smtClean="0">
                <a:latin typeface="Arial" panose="020B0604020202020204" pitchFamily="34" charset="0"/>
              </a:rPr>
              <a:pPr>
                <a:spcBef>
                  <a:spcPct val="0"/>
                </a:spcBef>
                <a:buClrTx/>
                <a:buSzTx/>
                <a:buFontTx/>
                <a:buNone/>
              </a:pPr>
              <a:t>34</a:t>
            </a:fld>
            <a:endParaRPr lang="de-DE" altLang="de-DE" sz="1000">
              <a:latin typeface="Arial" panose="020B0604020202020204" pitchFamily="34" charset="0"/>
            </a:endParaRPr>
          </a:p>
        </p:txBody>
      </p:sp>
      <p:sp>
        <p:nvSpPr>
          <p:cNvPr id="53251" name="Textfeld 3"/>
          <p:cNvSpPr txBox="1">
            <a:spLocks noChangeArrowheads="1"/>
          </p:cNvSpPr>
          <p:nvPr/>
        </p:nvSpPr>
        <p:spPr bwMode="auto">
          <a:xfrm>
            <a:off x="323850" y="1383734"/>
            <a:ext cx="8569325"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r>
              <a:rPr lang="de-DE" altLang="de-DE" sz="2200" u="sng" dirty="0">
                <a:latin typeface="Arial" panose="020B0604020202020204" pitchFamily="34" charset="0"/>
              </a:rPr>
              <a:t>Die grundsätzliche Einsatztaktik</a:t>
            </a:r>
            <a:r>
              <a:rPr lang="de-DE" altLang="de-DE" sz="2200" dirty="0">
                <a:latin typeface="Arial" panose="020B0604020202020204" pitchFamily="34" charset="0"/>
              </a:rPr>
              <a:t> bei der patientenorientierten Rettung von Personen aus verunfallten Fahrzeugen mit Hochvoltantrieben </a:t>
            </a:r>
            <a:r>
              <a:rPr lang="de-DE" altLang="de-DE" sz="2200" u="sng" dirty="0">
                <a:latin typeface="Arial" panose="020B0604020202020204" pitchFamily="34" charset="0"/>
              </a:rPr>
              <a:t>ändert sich</a:t>
            </a:r>
            <a:r>
              <a:rPr lang="de-DE" altLang="de-DE" sz="2200" dirty="0">
                <a:latin typeface="Arial" panose="020B0604020202020204" pitchFamily="34" charset="0"/>
              </a:rPr>
              <a:t> gegenüber Fahrzeugen mit Otto- oder Dieselmotor </a:t>
            </a:r>
            <a:r>
              <a:rPr lang="de-DE" altLang="de-DE" sz="2200" u="sng" dirty="0">
                <a:latin typeface="Arial" panose="020B0604020202020204" pitchFamily="34" charset="0"/>
              </a:rPr>
              <a:t>nicht.</a:t>
            </a:r>
            <a:r>
              <a:rPr lang="de-DE" altLang="de-DE" sz="2200" dirty="0">
                <a:latin typeface="Arial" panose="020B0604020202020204" pitchFamily="34" charset="0"/>
              </a:rPr>
              <a:t> Gleiches gilt für Fahrzeugbrände!</a:t>
            </a:r>
            <a:endParaRPr lang="de-DE" altLang="de-DE" sz="2200" u="sng" dirty="0">
              <a:latin typeface="Arial" panose="020B0604020202020204" pitchFamily="34" charset="0"/>
            </a:endParaRPr>
          </a:p>
          <a:p>
            <a:pPr>
              <a:spcBef>
                <a:spcPct val="0"/>
              </a:spcBef>
              <a:buClrTx/>
              <a:buSzTx/>
              <a:buFontTx/>
              <a:buNone/>
            </a:pPr>
            <a:endParaRPr lang="de-DE" altLang="de-DE" sz="2200" dirty="0">
              <a:latin typeface="Arial" panose="020B0604020202020204" pitchFamily="34" charset="0"/>
            </a:endParaRPr>
          </a:p>
          <a:p>
            <a:pPr>
              <a:spcBef>
                <a:spcPct val="0"/>
              </a:spcBef>
              <a:buClrTx/>
              <a:buSzTx/>
              <a:buFontTx/>
              <a:buNone/>
            </a:pPr>
            <a:r>
              <a:rPr lang="de-DE" altLang="de-DE" sz="2200" dirty="0">
                <a:latin typeface="Arial" panose="020B0604020202020204" pitchFamily="34" charset="0"/>
              </a:rPr>
              <a:t>Feuerwehren müssen die technischen Entwicklungen aktiv begleiten.</a:t>
            </a:r>
          </a:p>
          <a:p>
            <a:pPr>
              <a:spcBef>
                <a:spcPct val="0"/>
              </a:spcBef>
              <a:buClrTx/>
              <a:buSzTx/>
              <a:buFontTx/>
              <a:buNone/>
            </a:pPr>
            <a:endParaRPr lang="de-DE" altLang="de-DE" sz="2200" dirty="0">
              <a:latin typeface="Arial" panose="020B0604020202020204" pitchFamily="34" charset="0"/>
            </a:endParaRPr>
          </a:p>
          <a:p>
            <a:pPr>
              <a:spcBef>
                <a:spcPct val="0"/>
              </a:spcBef>
              <a:buClrTx/>
              <a:buSzTx/>
              <a:buFontTx/>
              <a:buNone/>
            </a:pPr>
            <a:r>
              <a:rPr lang="de-DE" altLang="de-DE" sz="2200" dirty="0">
                <a:latin typeface="Arial" panose="020B0604020202020204" pitchFamily="34" charset="0"/>
              </a:rPr>
              <a:t>Herstellerangaben und Fahrzeuginformationen sind zu beachten.</a:t>
            </a:r>
          </a:p>
          <a:p>
            <a:pPr>
              <a:spcBef>
                <a:spcPct val="0"/>
              </a:spcBef>
              <a:buClrTx/>
              <a:buSzTx/>
              <a:buFontTx/>
              <a:buNone/>
            </a:pPr>
            <a:endParaRPr lang="de-DE" altLang="de-DE" sz="2200" dirty="0">
              <a:latin typeface="Arial" panose="020B0604020202020204" pitchFamily="34" charset="0"/>
            </a:endParaRPr>
          </a:p>
          <a:p>
            <a:pPr>
              <a:spcBef>
                <a:spcPct val="0"/>
              </a:spcBef>
              <a:buClrTx/>
              <a:buSzTx/>
              <a:buFontTx/>
              <a:buNone/>
            </a:pPr>
            <a:r>
              <a:rPr lang="de-DE" altLang="de-DE" sz="2200" dirty="0">
                <a:latin typeface="Arial" panose="020B0604020202020204" pitchFamily="34" charset="0"/>
              </a:rPr>
              <a:t>Alle Maßnahmen dienen dem Ziel, der verletzten Person(en) so schnell wie möglich und notwendig unter Berücksichtigung einer patientenorientierten Rettung zu helfen.</a:t>
            </a:r>
          </a:p>
        </p:txBody>
      </p:sp>
      <p:sp>
        <p:nvSpPr>
          <p:cNvPr id="51204"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
        <p:nvSpPr>
          <p:cNvPr id="51205" name="Text Box 6"/>
          <p:cNvSpPr txBox="1">
            <a:spLocks noChangeArrowheads="1"/>
          </p:cNvSpPr>
          <p:nvPr/>
        </p:nvSpPr>
        <p:spPr bwMode="auto">
          <a:xfrm>
            <a:off x="503238" y="765175"/>
            <a:ext cx="81375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50000"/>
              </a:spcBef>
              <a:buClrTx/>
              <a:buSzTx/>
              <a:buFontTx/>
              <a:buNone/>
            </a:pPr>
            <a:r>
              <a:rPr lang="de-DE" altLang="de-DE" sz="2600" b="1">
                <a:latin typeface="Arial" panose="020B0604020202020204" pitchFamily="34" charset="0"/>
              </a:rPr>
              <a:t>Fazit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2" dur="500"/>
                                        <p:tgtEl>
                                          <p:spTgt spid="53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4" end="4"/>
                                            </p:txEl>
                                          </p:spTgt>
                                        </p:tgtEl>
                                        <p:attrNameLst>
                                          <p:attrName>style.visibility</p:attrName>
                                        </p:attrNameLst>
                                      </p:cBhvr>
                                      <p:to>
                                        <p:strVal val="visible"/>
                                      </p:to>
                                    </p:set>
                                    <p:animEffect transition="in" filter="blinds(horizontal)">
                                      <p:cBhvr>
                                        <p:cTn id="17" dur="500"/>
                                        <p:tgtEl>
                                          <p:spTgt spid="5325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3251">
                                            <p:txEl>
                                              <p:pRg st="6" end="6"/>
                                            </p:txEl>
                                          </p:spTgt>
                                        </p:tgtEl>
                                        <p:attrNameLst>
                                          <p:attrName>style.visibility</p:attrName>
                                        </p:attrNameLst>
                                      </p:cBhvr>
                                      <p:to>
                                        <p:strVal val="visible"/>
                                      </p:to>
                                    </p:set>
                                    <p:animEffect transition="in" filter="blinds(horizontal)">
                                      <p:cBhvr>
                                        <p:cTn id="22" dur="500"/>
                                        <p:tgtEl>
                                          <p:spTgt spid="532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CA558B7D-39E9-4D83-B12F-26A66CABE366}" type="slidenum">
              <a:rPr lang="de-DE" altLang="de-DE" sz="1000" smtClean="0">
                <a:latin typeface="Arial" panose="020B0604020202020204" pitchFamily="34" charset="0"/>
              </a:rPr>
              <a:pPr>
                <a:spcBef>
                  <a:spcPct val="0"/>
                </a:spcBef>
                <a:buClrTx/>
                <a:buSzTx/>
                <a:buFontTx/>
                <a:buNone/>
              </a:pPr>
              <a:t>35</a:t>
            </a:fld>
            <a:endParaRPr lang="de-DE" altLang="de-DE" sz="1000">
              <a:latin typeface="Arial" panose="020B0604020202020204" pitchFamily="34" charset="0"/>
            </a:endParaRPr>
          </a:p>
        </p:txBody>
      </p:sp>
      <p:sp>
        <p:nvSpPr>
          <p:cNvPr id="52227" name="Rectangle 4"/>
          <p:cNvSpPr>
            <a:spLocks noChangeArrowheads="1"/>
          </p:cNvSpPr>
          <p:nvPr/>
        </p:nvSpPr>
        <p:spPr bwMode="auto">
          <a:xfrm>
            <a:off x="1008063" y="815752"/>
            <a:ext cx="71278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600" b="1" dirty="0">
                <a:solidFill>
                  <a:schemeClr val="tx2"/>
                </a:solidFill>
                <a:latin typeface="Arial" panose="020B0604020202020204" pitchFamily="34" charset="0"/>
              </a:rPr>
              <a:t>Abbildungsverzeichnis</a:t>
            </a:r>
          </a:p>
        </p:txBody>
      </p:sp>
      <p:sp>
        <p:nvSpPr>
          <p:cNvPr id="52228" name="Text Box 4"/>
          <p:cNvSpPr txBox="1">
            <a:spLocks noChangeArrowheads="1"/>
          </p:cNvSpPr>
          <p:nvPr/>
        </p:nvSpPr>
        <p:spPr bwMode="auto">
          <a:xfrm>
            <a:off x="428625" y="1340545"/>
            <a:ext cx="8286750" cy="3816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Tx/>
              <a:buNone/>
            </a:pPr>
            <a:r>
              <a:rPr lang="de-DE" altLang="de-DE" sz="1600" b="1" dirty="0">
                <a:latin typeface="Arial" panose="020B0604020202020204" pitchFamily="34" charset="0"/>
              </a:rPr>
              <a:t>Hessische Landesfeuerwehrschule</a:t>
            </a:r>
          </a:p>
          <a:p>
            <a:pPr eaLnBrk="1" hangingPunct="1">
              <a:spcBef>
                <a:spcPct val="0"/>
              </a:spcBef>
              <a:buClrTx/>
              <a:buSzTx/>
              <a:buFontTx/>
              <a:buNone/>
            </a:pPr>
            <a:r>
              <a:rPr lang="de-DE" altLang="de-DE" sz="1600" dirty="0">
                <a:latin typeface="Arial" panose="020B0604020202020204" pitchFamily="34" charset="0"/>
              </a:rPr>
              <a:t>Abb.2, 4, 5 und 17</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VDA</a:t>
            </a:r>
          </a:p>
          <a:p>
            <a:pPr eaLnBrk="1" hangingPunct="1">
              <a:spcBef>
                <a:spcPct val="0"/>
              </a:spcBef>
              <a:buClrTx/>
              <a:buSzTx/>
              <a:buFontTx/>
              <a:buNone/>
            </a:pPr>
            <a:r>
              <a:rPr lang="de-DE" altLang="de-DE" sz="1600" dirty="0">
                <a:latin typeface="Arial" panose="020B0604020202020204" pitchFamily="34" charset="0"/>
              </a:rPr>
              <a:t>Abb.14</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BMW AG</a:t>
            </a:r>
          </a:p>
          <a:p>
            <a:pPr eaLnBrk="1" hangingPunct="1">
              <a:spcBef>
                <a:spcPct val="0"/>
              </a:spcBef>
              <a:buClrTx/>
              <a:buSzTx/>
              <a:buFontTx/>
              <a:buNone/>
            </a:pPr>
            <a:r>
              <a:rPr lang="de-DE" altLang="de-DE" sz="1600" dirty="0">
                <a:latin typeface="Arial" panose="020B0604020202020204" pitchFamily="34" charset="0"/>
              </a:rPr>
              <a:t>Abb.8, 9 und 11 </a:t>
            </a:r>
            <a:endParaRPr lang="de-DE" altLang="de-DE" sz="500" dirty="0">
              <a:latin typeface="Arial" panose="020B0604020202020204" pitchFamily="34" charset="0"/>
            </a:endParaRP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Opel Automobile GmbH</a:t>
            </a:r>
          </a:p>
          <a:p>
            <a:pPr eaLnBrk="1" hangingPunct="1">
              <a:spcBef>
                <a:spcPct val="0"/>
              </a:spcBef>
              <a:buClrTx/>
              <a:buSzTx/>
              <a:buFontTx/>
              <a:buNone/>
            </a:pPr>
            <a:r>
              <a:rPr lang="de-DE" altLang="de-DE" sz="1600" dirty="0">
                <a:latin typeface="Arial" panose="020B0604020202020204" pitchFamily="34" charset="0"/>
              </a:rPr>
              <a:t>Abb.1, 18 und 30</a:t>
            </a:r>
          </a:p>
          <a:p>
            <a:pPr eaLnBrk="1" hangingPunct="1">
              <a:spcBef>
                <a:spcPct val="0"/>
              </a:spcBef>
              <a:buClrTx/>
              <a:buSzTx/>
              <a:buFontTx/>
              <a:buNone/>
            </a:pPr>
            <a:endParaRPr lang="de-DE" altLang="de-DE" sz="1000" b="1"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Audi AG</a:t>
            </a:r>
          </a:p>
          <a:p>
            <a:pPr eaLnBrk="1" hangingPunct="1">
              <a:spcBef>
                <a:spcPct val="0"/>
              </a:spcBef>
              <a:buClrTx/>
              <a:buSzTx/>
              <a:buFontTx/>
              <a:buNone/>
            </a:pPr>
            <a:r>
              <a:rPr lang="de-DE" altLang="de-DE" sz="1600" dirty="0">
                <a:latin typeface="Arial" panose="020B0604020202020204" pitchFamily="34" charset="0"/>
              </a:rPr>
              <a:t>Abb.3 und 10</a:t>
            </a:r>
          </a:p>
          <a:p>
            <a:pPr eaLnBrk="1" hangingPunct="1">
              <a:spcBef>
                <a:spcPct val="0"/>
              </a:spcBef>
              <a:buClrTx/>
              <a:buSzTx/>
              <a:buNone/>
            </a:pPr>
            <a:endParaRPr lang="de-DE" altLang="de-DE" sz="1000" b="1"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Bundesministerium für Verkehr und digitale Infrastruktur</a:t>
            </a:r>
          </a:p>
          <a:p>
            <a:pPr eaLnBrk="1" hangingPunct="1">
              <a:spcBef>
                <a:spcPct val="0"/>
              </a:spcBef>
              <a:buClrTx/>
              <a:buSzTx/>
              <a:buFontTx/>
              <a:buNone/>
            </a:pPr>
            <a:r>
              <a:rPr lang="de-DE" altLang="de-DE" sz="1600" dirty="0">
                <a:latin typeface="Arial" panose="020B0604020202020204" pitchFamily="34" charset="0"/>
              </a:rPr>
              <a:t>Abb.12</a:t>
            </a:r>
            <a:endParaRPr lang="de-DE" altLang="de-DE" sz="500" dirty="0">
              <a:latin typeface="Arial" panose="020B0604020202020204" pitchFamily="34" charset="0"/>
            </a:endParaRPr>
          </a:p>
          <a:p>
            <a:pPr eaLnBrk="1" hangingPunct="1">
              <a:spcBef>
                <a:spcPct val="0"/>
              </a:spcBef>
              <a:buClrTx/>
              <a:buSzTx/>
              <a:buFontTx/>
              <a:buNone/>
            </a:pPr>
            <a:endParaRPr lang="de-DE" altLang="de-DE" sz="400" dirty="0">
              <a:latin typeface="Arial" panose="020B0604020202020204" pitchFamily="34" charset="0"/>
            </a:endParaRPr>
          </a:p>
          <a:p>
            <a:pPr eaLnBrk="1" hangingPunct="1">
              <a:spcBef>
                <a:spcPct val="0"/>
              </a:spcBef>
              <a:buClrTx/>
              <a:buSzTx/>
              <a:buFontTx/>
              <a:buNone/>
            </a:pPr>
            <a:endParaRPr lang="de-DE" altLang="de-DE" sz="1600" dirty="0">
              <a:latin typeface="Arial" panose="020B0604020202020204" pitchFamily="34" charset="0"/>
            </a:endParaRPr>
          </a:p>
        </p:txBody>
      </p:sp>
      <p:sp>
        <p:nvSpPr>
          <p:cNvPr id="5222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dirty="0">
                <a:latin typeface="Arial" panose="020B0604020202020204" pitchFamily="34" charset="0"/>
              </a:rPr>
              <a:t>Einsatzhinweise beim Umgang mit Elektrofahrzeugen</a:t>
            </a:r>
            <a:endParaRPr lang="en-GB" altLang="de-DE" sz="1400" dirty="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dirty="0">
              <a:latin typeface="Arial" panose="020B0604020202020204" pitchFamily="34" charset="0"/>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CA558B7D-39E9-4D83-B12F-26A66CABE366}" type="slidenum">
              <a:rPr lang="de-DE" altLang="de-DE" sz="1000" smtClean="0">
                <a:latin typeface="Arial" panose="020B0604020202020204" pitchFamily="34" charset="0"/>
              </a:rPr>
              <a:pPr>
                <a:spcBef>
                  <a:spcPct val="0"/>
                </a:spcBef>
                <a:buClrTx/>
                <a:buSzTx/>
                <a:buFontTx/>
                <a:buNone/>
              </a:pPr>
              <a:t>36</a:t>
            </a:fld>
            <a:endParaRPr lang="de-DE" altLang="de-DE" sz="1000">
              <a:latin typeface="Arial" panose="020B0604020202020204" pitchFamily="34" charset="0"/>
            </a:endParaRPr>
          </a:p>
        </p:txBody>
      </p:sp>
      <p:sp>
        <p:nvSpPr>
          <p:cNvPr id="52227" name="Rectangle 4"/>
          <p:cNvSpPr>
            <a:spLocks noChangeArrowheads="1"/>
          </p:cNvSpPr>
          <p:nvPr/>
        </p:nvSpPr>
        <p:spPr bwMode="auto">
          <a:xfrm>
            <a:off x="1008063" y="815752"/>
            <a:ext cx="71278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600" b="1" dirty="0">
                <a:solidFill>
                  <a:schemeClr val="tx2"/>
                </a:solidFill>
                <a:latin typeface="Arial" panose="020B0604020202020204" pitchFamily="34" charset="0"/>
              </a:rPr>
              <a:t>Abbildungsverzeichnis</a:t>
            </a:r>
          </a:p>
        </p:txBody>
      </p:sp>
      <p:sp>
        <p:nvSpPr>
          <p:cNvPr id="52228" name="Text Box 4"/>
          <p:cNvSpPr txBox="1">
            <a:spLocks noChangeArrowheads="1"/>
          </p:cNvSpPr>
          <p:nvPr/>
        </p:nvSpPr>
        <p:spPr bwMode="auto">
          <a:xfrm>
            <a:off x="428625" y="1268537"/>
            <a:ext cx="8286750" cy="3816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Tx/>
              <a:buNone/>
            </a:pPr>
            <a:endParaRPr lang="de-DE" altLang="de-DE" sz="4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Moditech Rescue Solution </a:t>
            </a:r>
            <a:r>
              <a:rPr lang="de-DE" altLang="de-DE" sz="1600" dirty="0">
                <a:latin typeface="Arial" panose="020B0604020202020204" pitchFamily="34" charset="0"/>
              </a:rPr>
              <a:t>Crash </a:t>
            </a:r>
            <a:r>
              <a:rPr lang="de-DE" altLang="de-DE" sz="1600" dirty="0" err="1">
                <a:latin typeface="Arial" panose="020B0604020202020204" pitchFamily="34" charset="0"/>
              </a:rPr>
              <a:t>Recovery</a:t>
            </a:r>
            <a:r>
              <a:rPr lang="de-DE" altLang="de-DE" sz="1600" dirty="0">
                <a:latin typeface="Arial" panose="020B0604020202020204" pitchFamily="34" charset="0"/>
              </a:rPr>
              <a:t> System</a:t>
            </a:r>
            <a:endParaRPr lang="de-DE" altLang="de-DE" sz="1600" b="1" dirty="0">
              <a:latin typeface="Arial" panose="020B0604020202020204" pitchFamily="34" charset="0"/>
            </a:endParaRPr>
          </a:p>
          <a:p>
            <a:pPr eaLnBrk="1" hangingPunct="1">
              <a:spcBef>
                <a:spcPct val="0"/>
              </a:spcBef>
              <a:buClrTx/>
              <a:buSzTx/>
              <a:buFontTx/>
              <a:buNone/>
            </a:pPr>
            <a:r>
              <a:rPr lang="de-DE" altLang="de-DE" sz="1600" dirty="0">
                <a:latin typeface="Arial" panose="020B0604020202020204" pitchFamily="34" charset="0"/>
              </a:rPr>
              <a:t>Abb.13, 20, 21, 22, 23, 24, 25, 26, 27, 28 und 29</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Deutsche Automobil Treuhand</a:t>
            </a:r>
          </a:p>
          <a:p>
            <a:pPr eaLnBrk="1" hangingPunct="1">
              <a:spcBef>
                <a:spcPct val="0"/>
              </a:spcBef>
              <a:buClrTx/>
              <a:buSzTx/>
              <a:buFontTx/>
              <a:buNone/>
            </a:pPr>
            <a:r>
              <a:rPr lang="de-DE" altLang="de-DE" sz="1600" dirty="0">
                <a:latin typeface="Arial" panose="020B0604020202020204" pitchFamily="34" charset="0"/>
              </a:rPr>
              <a:t>Abb.15</a:t>
            </a:r>
          </a:p>
          <a:p>
            <a:pPr eaLnBrk="1" hangingPunct="1">
              <a:spcBef>
                <a:spcPct val="0"/>
              </a:spcBef>
              <a:buClrTx/>
              <a:buSzTx/>
              <a:buFontTx/>
              <a:buNone/>
            </a:pPr>
            <a:endParaRPr lang="de-DE" altLang="de-DE" sz="1000" b="1"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Brandschutz Deutsche Feuerwehrzeitung (</a:t>
            </a:r>
            <a:r>
              <a:rPr lang="de-DE" altLang="de-DE" sz="1600" dirty="0">
                <a:latin typeface="Arial" panose="020B0604020202020204" pitchFamily="34" charset="0"/>
              </a:rPr>
              <a:t>Ausgabe 06/2018)</a:t>
            </a:r>
          </a:p>
          <a:p>
            <a:pPr eaLnBrk="1" hangingPunct="1">
              <a:spcBef>
                <a:spcPct val="0"/>
              </a:spcBef>
              <a:buClrTx/>
              <a:buSzTx/>
              <a:buFontTx/>
              <a:buNone/>
            </a:pPr>
            <a:r>
              <a:rPr lang="de-DE" altLang="de-DE" sz="1600" dirty="0">
                <a:latin typeface="Arial" panose="020B0604020202020204" pitchFamily="34" charset="0"/>
              </a:rPr>
              <a:t>Abb.32 und 33</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Jeffrey </a:t>
            </a:r>
            <a:r>
              <a:rPr lang="de-DE" altLang="de-DE" sz="1600" b="1" dirty="0" err="1">
                <a:latin typeface="Arial" panose="020B0604020202020204" pitchFamily="34" charset="0"/>
              </a:rPr>
              <a:t>Koper</a:t>
            </a:r>
            <a:r>
              <a:rPr lang="de-DE" altLang="de-DE" sz="1600" b="1" dirty="0">
                <a:latin typeface="Arial" panose="020B0604020202020204" pitchFamily="34" charset="0"/>
              </a:rPr>
              <a:t>, </a:t>
            </a:r>
            <a:r>
              <a:rPr lang="de-DE" altLang="de-DE" sz="1600" b="1" dirty="0" err="1">
                <a:latin typeface="Arial" panose="020B0604020202020204" pitchFamily="34" charset="0"/>
              </a:rPr>
              <a:t>Brandweer</a:t>
            </a:r>
            <a:r>
              <a:rPr lang="de-DE" altLang="de-DE" sz="1600" b="1" dirty="0">
                <a:latin typeface="Arial" panose="020B0604020202020204" pitchFamily="34" charset="0"/>
              </a:rPr>
              <a:t> </a:t>
            </a:r>
            <a:r>
              <a:rPr lang="de-DE" altLang="de-DE" sz="1600" b="1" dirty="0" err="1">
                <a:latin typeface="Arial" panose="020B0604020202020204" pitchFamily="34" charset="0"/>
              </a:rPr>
              <a:t>Kennemerland</a:t>
            </a:r>
            <a:endParaRPr lang="de-DE" altLang="de-DE" sz="1600" dirty="0">
              <a:latin typeface="Arial" panose="020B0604020202020204" pitchFamily="34" charset="0"/>
            </a:endParaRPr>
          </a:p>
          <a:p>
            <a:pPr eaLnBrk="1" hangingPunct="1">
              <a:spcBef>
                <a:spcPct val="0"/>
              </a:spcBef>
              <a:buClrTx/>
              <a:buSzTx/>
              <a:buFontTx/>
              <a:buNone/>
            </a:pPr>
            <a:r>
              <a:rPr lang="de-DE" altLang="de-DE" sz="1600" dirty="0">
                <a:latin typeface="Arial" panose="020B0604020202020204" pitchFamily="34" charset="0"/>
              </a:rPr>
              <a:t>Abb.31 </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Stephan Brust, Feuerwehr Karlstadt</a:t>
            </a:r>
          </a:p>
          <a:p>
            <a:pPr eaLnBrk="1" hangingPunct="1">
              <a:spcBef>
                <a:spcPct val="0"/>
              </a:spcBef>
              <a:buClrTx/>
              <a:buSzTx/>
              <a:buFontTx/>
              <a:buNone/>
            </a:pPr>
            <a:r>
              <a:rPr lang="de-DE" altLang="de-DE" sz="1600" dirty="0">
                <a:latin typeface="Arial" panose="020B0604020202020204" pitchFamily="34" charset="0"/>
              </a:rPr>
              <a:t>Abb.7</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600" b="1" dirty="0">
                <a:latin typeface="Arial" panose="020B0604020202020204" pitchFamily="34" charset="0"/>
              </a:rPr>
              <a:t>Berufsfeuerwehr Wiesbaden</a:t>
            </a:r>
          </a:p>
          <a:p>
            <a:pPr eaLnBrk="1" hangingPunct="1">
              <a:spcBef>
                <a:spcPct val="0"/>
              </a:spcBef>
              <a:buClrTx/>
              <a:buSzTx/>
              <a:buFontTx/>
              <a:buNone/>
            </a:pPr>
            <a:r>
              <a:rPr lang="de-DE" altLang="de-DE" sz="1600" dirty="0">
                <a:latin typeface="Arial" panose="020B0604020202020204" pitchFamily="34" charset="0"/>
              </a:rPr>
              <a:t>Abb.6, 16 und 19</a:t>
            </a:r>
          </a:p>
        </p:txBody>
      </p:sp>
      <p:sp>
        <p:nvSpPr>
          <p:cNvPr id="52229"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a:latin typeface="Arial" panose="020B0604020202020204" pitchFamily="34" charset="0"/>
              </a:rPr>
              <a:t>Einsatzhinweise beim Umgang mit Elektrofahrzeugen</a:t>
            </a:r>
            <a:endParaRPr lang="en-GB" altLang="de-DE" sz="140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a:latin typeface="Arial" panose="020B0604020202020204" pitchFamily="34" charset="0"/>
            </a:endParaRPr>
          </a:p>
        </p:txBody>
      </p:sp>
    </p:spTree>
    <p:extLst>
      <p:ext uri="{BB962C8B-B14F-4D97-AF65-F5344CB8AC3E}">
        <p14:creationId xmlns:p14="http://schemas.microsoft.com/office/powerpoint/2010/main" val="20237997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nummernplatzhalter 1"/>
          <p:cNvSpPr>
            <a:spLocks noGrp="1"/>
          </p:cNvSpPr>
          <p:nvPr>
            <p:ph type="sldNum" sz="quarter" idx="12"/>
          </p:nvPr>
        </p:nvSpPr>
        <p:spPr bwMode="auto">
          <a:xfrm>
            <a:off x="6675438" y="6534150"/>
            <a:ext cx="2289175" cy="136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spcBef>
                <a:spcPct val="0"/>
              </a:spcBef>
              <a:buClrTx/>
              <a:buSzTx/>
              <a:buFontTx/>
              <a:buNone/>
            </a:pPr>
            <a:fld id="{DE2D9C86-0BE5-4FE7-B6E8-04D0FDB6E5F5}" type="slidenum">
              <a:rPr lang="de-DE" altLang="de-DE" sz="1000" smtClean="0">
                <a:latin typeface="Arial" panose="020B0604020202020204" pitchFamily="34" charset="0"/>
              </a:rPr>
              <a:pPr>
                <a:spcBef>
                  <a:spcPct val="0"/>
                </a:spcBef>
                <a:buClrTx/>
                <a:buSzTx/>
                <a:buFontTx/>
                <a:buNone/>
              </a:pPr>
              <a:t>37</a:t>
            </a:fld>
            <a:endParaRPr lang="de-DE" altLang="de-DE" sz="1000">
              <a:latin typeface="Arial" panose="020B0604020202020204" pitchFamily="34" charset="0"/>
            </a:endParaRPr>
          </a:p>
        </p:txBody>
      </p:sp>
      <p:sp>
        <p:nvSpPr>
          <p:cNvPr id="53251" name="Rectangle 4"/>
          <p:cNvSpPr>
            <a:spLocks noChangeArrowheads="1"/>
          </p:cNvSpPr>
          <p:nvPr/>
        </p:nvSpPr>
        <p:spPr bwMode="auto">
          <a:xfrm>
            <a:off x="1008063" y="743744"/>
            <a:ext cx="71278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algn="ctr">
              <a:spcBef>
                <a:spcPct val="0"/>
              </a:spcBef>
              <a:buClrTx/>
              <a:buSzTx/>
              <a:buFontTx/>
              <a:buNone/>
            </a:pPr>
            <a:r>
              <a:rPr lang="de-DE" altLang="de-DE" sz="2600" b="1" dirty="0">
                <a:solidFill>
                  <a:schemeClr val="tx2"/>
                </a:solidFill>
                <a:latin typeface="Arial" panose="020B0604020202020204" pitchFamily="34" charset="0"/>
              </a:rPr>
              <a:t>Literaturverzeichnis</a:t>
            </a:r>
          </a:p>
        </p:txBody>
      </p:sp>
      <p:sp>
        <p:nvSpPr>
          <p:cNvPr id="53252" name="Text Box 4"/>
          <p:cNvSpPr txBox="1">
            <a:spLocks noChangeArrowheads="1"/>
          </p:cNvSpPr>
          <p:nvPr/>
        </p:nvSpPr>
        <p:spPr bwMode="auto">
          <a:xfrm>
            <a:off x="395536" y="1196529"/>
            <a:ext cx="8352928" cy="5256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Tx/>
              <a:buNone/>
            </a:pPr>
            <a:r>
              <a:rPr lang="de-DE" altLang="de-DE" sz="1800" b="1" dirty="0">
                <a:latin typeface="Arial" panose="020B0604020202020204" pitchFamily="34" charset="0"/>
              </a:rPr>
              <a:t>Fachwissen Feuerwehr, </a:t>
            </a:r>
            <a:r>
              <a:rPr lang="de-DE" altLang="de-DE" sz="1800" b="1" dirty="0" err="1">
                <a:latin typeface="Arial" panose="020B0604020202020204" pitchFamily="34" charset="0"/>
              </a:rPr>
              <a:t>ecomed</a:t>
            </a:r>
            <a:endParaRPr lang="de-DE" altLang="de-DE" sz="1800" b="1" dirty="0">
              <a:latin typeface="Arial" panose="020B0604020202020204" pitchFamily="34" charset="0"/>
            </a:endParaRPr>
          </a:p>
          <a:p>
            <a:pPr eaLnBrk="1" hangingPunct="1">
              <a:spcBef>
                <a:spcPct val="0"/>
              </a:spcBef>
              <a:buClrTx/>
              <a:buSzTx/>
              <a:buFontTx/>
              <a:buNone/>
            </a:pPr>
            <a:r>
              <a:rPr lang="de-DE" altLang="de-DE" sz="1600" dirty="0">
                <a:latin typeface="Arial" panose="020B0604020202020204" pitchFamily="34" charset="0"/>
              </a:rPr>
              <a:t>Unfälle mit alternativ angetriebenen Fahrzeugen, Christof Linde </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 typeface="Arial" panose="020B0604020202020204" pitchFamily="34" charset="0"/>
              <a:buNone/>
            </a:pPr>
            <a:r>
              <a:rPr lang="de-DE" altLang="de-DE" sz="1800" b="1" dirty="0">
                <a:latin typeface="Arial" panose="020B0604020202020204" pitchFamily="34" charset="0"/>
              </a:rPr>
              <a:t>Kohlhammer Verlag</a:t>
            </a:r>
          </a:p>
          <a:p>
            <a:pPr eaLnBrk="1" hangingPunct="1">
              <a:spcBef>
                <a:spcPct val="0"/>
              </a:spcBef>
              <a:buClrTx/>
              <a:buSzTx/>
              <a:buFont typeface="Arial" panose="020B0604020202020204" pitchFamily="34" charset="0"/>
              <a:buNone/>
            </a:pPr>
            <a:r>
              <a:rPr lang="de-DE" altLang="de-DE" sz="1600" dirty="0">
                <a:latin typeface="Arial" panose="020B0604020202020204" pitchFamily="34" charset="0"/>
              </a:rPr>
              <a:t>Alternative Fahrzeugantriebe im Feuerwehreinsatz, Jörg Heck</a:t>
            </a:r>
          </a:p>
          <a:p>
            <a:pPr eaLnBrk="1" hangingPunct="1">
              <a:spcBef>
                <a:spcPct val="0"/>
              </a:spcBef>
              <a:buClrTx/>
              <a:buSzTx/>
              <a:buFontTx/>
              <a:buNone/>
            </a:pPr>
            <a:endParaRPr lang="de-DE" altLang="de-DE" sz="1000" b="1" dirty="0">
              <a:latin typeface="Arial" panose="020B0604020202020204" pitchFamily="34" charset="0"/>
            </a:endParaRPr>
          </a:p>
          <a:p>
            <a:pPr eaLnBrk="1" hangingPunct="1">
              <a:spcBef>
                <a:spcPct val="0"/>
              </a:spcBef>
              <a:buClrTx/>
              <a:buSzTx/>
              <a:buFontTx/>
              <a:buNone/>
            </a:pPr>
            <a:r>
              <a:rPr lang="de-DE" altLang="de-DE" sz="1800" b="1" dirty="0">
                <a:latin typeface="Arial" panose="020B0604020202020204" pitchFamily="34" charset="0"/>
              </a:rPr>
              <a:t>DGUV Information 205-022</a:t>
            </a:r>
          </a:p>
          <a:p>
            <a:pPr eaLnBrk="1" hangingPunct="1">
              <a:spcBef>
                <a:spcPct val="0"/>
              </a:spcBef>
              <a:buClrTx/>
              <a:buSzTx/>
              <a:buFontTx/>
              <a:buNone/>
            </a:pPr>
            <a:r>
              <a:rPr lang="de-DE" altLang="de-DE" sz="1600" dirty="0">
                <a:latin typeface="Arial" panose="020B0604020202020204" pitchFamily="34" charset="0"/>
              </a:rPr>
              <a:t>Rettungs- und Löscharbeiten an Pkw mit alternativer Antriebstechnik</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800" b="1" dirty="0" err="1">
                <a:latin typeface="Arial" panose="020B0604020202020204" pitchFamily="34" charset="0"/>
              </a:rPr>
              <a:t>vfdb</a:t>
            </a:r>
            <a:r>
              <a:rPr lang="de-DE" altLang="de-DE" sz="1800" b="1" dirty="0">
                <a:latin typeface="Arial" panose="020B0604020202020204" pitchFamily="34" charset="0"/>
              </a:rPr>
              <a:t> Richtlinie 06/01</a:t>
            </a:r>
          </a:p>
          <a:p>
            <a:pPr eaLnBrk="1" hangingPunct="1">
              <a:spcBef>
                <a:spcPct val="0"/>
              </a:spcBef>
              <a:buClrTx/>
              <a:buSzTx/>
              <a:buFontTx/>
              <a:buNone/>
            </a:pPr>
            <a:r>
              <a:rPr lang="de-DE" altLang="de-DE" sz="1600" dirty="0">
                <a:latin typeface="Arial" panose="020B0604020202020204" pitchFamily="34" charset="0"/>
              </a:rPr>
              <a:t>Technisch-medizinische Rettung nach Verkehrsunfällen</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800" b="1" dirty="0" err="1">
                <a:latin typeface="Arial" panose="020B0604020202020204" pitchFamily="34" charset="0"/>
              </a:rPr>
              <a:t>vfdb</a:t>
            </a:r>
            <a:r>
              <a:rPr lang="de-DE" altLang="de-DE" sz="1800" b="1" dirty="0">
                <a:latin typeface="Arial" panose="020B0604020202020204" pitchFamily="34" charset="0"/>
              </a:rPr>
              <a:t> Merkblatt 06/04</a:t>
            </a:r>
          </a:p>
          <a:p>
            <a:pPr eaLnBrk="1" hangingPunct="1">
              <a:spcBef>
                <a:spcPct val="0"/>
              </a:spcBef>
              <a:buClrTx/>
              <a:buSzTx/>
              <a:buFontTx/>
              <a:buNone/>
            </a:pPr>
            <a:r>
              <a:rPr lang="de-DE" altLang="de-DE" sz="1600" dirty="0">
                <a:latin typeface="Arial" panose="020B0604020202020204" pitchFamily="34" charset="0"/>
              </a:rPr>
              <a:t>Unfallhilfe und Bergen bei Fahrzeugen mit Hochvolt-Systemen</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800" b="1" dirty="0" err="1">
                <a:latin typeface="Arial" panose="020B0604020202020204" pitchFamily="34" charset="0"/>
              </a:rPr>
              <a:t>vfdb</a:t>
            </a:r>
            <a:r>
              <a:rPr lang="de-DE" altLang="de-DE" sz="1800" b="1" dirty="0">
                <a:latin typeface="Arial" panose="020B0604020202020204" pitchFamily="34" charset="0"/>
              </a:rPr>
              <a:t> Merkblatt 10/07</a:t>
            </a:r>
          </a:p>
          <a:p>
            <a:pPr eaLnBrk="1" hangingPunct="1">
              <a:spcBef>
                <a:spcPct val="0"/>
              </a:spcBef>
              <a:buClrTx/>
              <a:buSzTx/>
              <a:buFontTx/>
              <a:buNone/>
            </a:pPr>
            <a:r>
              <a:rPr lang="de-DE" altLang="de-DE" sz="1600" dirty="0">
                <a:latin typeface="Arial" panose="020B0604020202020204" pitchFamily="34" charset="0"/>
              </a:rPr>
              <a:t>Einsätze an Kraftfahrzeugen mit alternativen Antriebsarten und -kraftstoffen</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800" b="1" dirty="0">
                <a:latin typeface="Arial" panose="020B0604020202020204" pitchFamily="34" charset="0"/>
              </a:rPr>
              <a:t>VDA Verband der Automobilindustrie</a:t>
            </a:r>
          </a:p>
          <a:p>
            <a:pPr eaLnBrk="1" hangingPunct="1">
              <a:spcBef>
                <a:spcPct val="0"/>
              </a:spcBef>
              <a:buClrTx/>
              <a:buSzTx/>
              <a:buFontTx/>
              <a:buNone/>
            </a:pPr>
            <a:r>
              <a:rPr lang="de-DE" altLang="de-DE" sz="1600" dirty="0">
                <a:latin typeface="Arial" panose="020B0604020202020204" pitchFamily="34" charset="0"/>
              </a:rPr>
              <a:t>Unfallhilfe &amp; Bergen bei Fahrzeugen mit Hochvoltsystemen</a:t>
            </a:r>
          </a:p>
          <a:p>
            <a:pPr eaLnBrk="1" hangingPunct="1">
              <a:spcBef>
                <a:spcPct val="0"/>
              </a:spcBef>
              <a:buClrTx/>
              <a:buSzTx/>
              <a:buFontTx/>
              <a:buNone/>
            </a:pPr>
            <a:endParaRPr lang="de-DE" altLang="de-DE" sz="1000" dirty="0">
              <a:latin typeface="Arial" panose="020B0604020202020204" pitchFamily="34" charset="0"/>
            </a:endParaRPr>
          </a:p>
          <a:p>
            <a:pPr eaLnBrk="1" hangingPunct="1">
              <a:spcBef>
                <a:spcPct val="0"/>
              </a:spcBef>
              <a:buClrTx/>
              <a:buSzTx/>
              <a:buFontTx/>
              <a:buNone/>
            </a:pPr>
            <a:r>
              <a:rPr lang="de-DE" altLang="de-DE" sz="1800" b="1" dirty="0">
                <a:latin typeface="Arial" panose="020B0604020202020204" pitchFamily="34" charset="0"/>
              </a:rPr>
              <a:t>Landesfeuerwehrschule Baden-Württemberg</a:t>
            </a:r>
          </a:p>
          <a:p>
            <a:pPr eaLnBrk="1" hangingPunct="1">
              <a:spcBef>
                <a:spcPct val="0"/>
              </a:spcBef>
              <a:buClrTx/>
              <a:buSzTx/>
              <a:buFontTx/>
              <a:buNone/>
            </a:pPr>
            <a:r>
              <a:rPr lang="de-DE" altLang="de-DE" sz="1600" dirty="0">
                <a:latin typeface="Arial" panose="020B0604020202020204" pitchFamily="34" charset="0"/>
              </a:rPr>
              <a:t>Einsatzhinweise für alternativ angetriebene Fahrzeuge und alternative Energieträger</a:t>
            </a:r>
          </a:p>
          <a:p>
            <a:pPr eaLnBrk="1" hangingPunct="1">
              <a:spcBef>
                <a:spcPct val="0"/>
              </a:spcBef>
              <a:buClrTx/>
              <a:buSzTx/>
              <a:buFontTx/>
              <a:buNone/>
            </a:pPr>
            <a:endParaRPr lang="de-DE" altLang="de-DE" sz="1600" dirty="0">
              <a:latin typeface="Arial" panose="020B0604020202020204" pitchFamily="34" charset="0"/>
            </a:endParaRPr>
          </a:p>
          <a:p>
            <a:pPr eaLnBrk="1" hangingPunct="1">
              <a:spcBef>
                <a:spcPct val="0"/>
              </a:spcBef>
              <a:buClrTx/>
              <a:buSzTx/>
              <a:buFontTx/>
              <a:buNone/>
            </a:pPr>
            <a:endParaRPr lang="de-DE" altLang="de-DE" sz="1600" dirty="0">
              <a:latin typeface="Arial" panose="020B0604020202020204" pitchFamily="34" charset="0"/>
            </a:endParaRPr>
          </a:p>
        </p:txBody>
      </p:sp>
      <p:sp>
        <p:nvSpPr>
          <p:cNvPr id="53253" name="Rectangle 4"/>
          <p:cNvSpPr>
            <a:spLocks noChangeArrowheads="1"/>
          </p:cNvSpPr>
          <p:nvPr/>
        </p:nvSpPr>
        <p:spPr bwMode="auto">
          <a:xfrm>
            <a:off x="114300" y="334963"/>
            <a:ext cx="66182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80000"/>
              <a:buFont typeface="Arial" panose="020B0604020202020204" pitchFamily="34" charset="0"/>
              <a:buChar char="►"/>
              <a:defRPr sz="3200">
                <a:solidFill>
                  <a:schemeClr val="tx1"/>
                </a:solidFill>
                <a:latin typeface="Tahoma" panose="020B0604030504040204" pitchFamily="34" charset="0"/>
              </a:defRPr>
            </a:lvl1pPr>
            <a:lvl2pPr marL="742950" indent="-285750">
              <a:spcBef>
                <a:spcPct val="20000"/>
              </a:spcBef>
              <a:buClr>
                <a:schemeClr val="folHlink"/>
              </a:buClr>
              <a:buFont typeface="Wingdings" panose="05000000000000000000" pitchFamily="2" charset="2"/>
              <a:buChar char="§"/>
              <a:defRPr sz="2800">
                <a:solidFill>
                  <a:schemeClr val="tx1"/>
                </a:solidFill>
                <a:latin typeface="Tahoma" panose="020B0604030504040204" pitchFamily="34" charset="0"/>
              </a:defRPr>
            </a:lvl2pPr>
            <a:lvl3pPr marL="1143000" indent="-228600">
              <a:spcBef>
                <a:spcPct val="20000"/>
              </a:spcBef>
              <a:buClr>
                <a:schemeClr val="hlink"/>
              </a:buClr>
              <a:buSzPct val="80000"/>
              <a:buFont typeface="Arial" panose="020B0604020202020204" pitchFamily="34" charset="0"/>
              <a:buChar char="►"/>
              <a:defRPr sz="2400">
                <a:solidFill>
                  <a:schemeClr val="tx1"/>
                </a:solidFill>
                <a:latin typeface="Tahoma" panose="020B0604030504040204" pitchFamily="34" charset="0"/>
              </a:defRPr>
            </a:lvl3pPr>
            <a:lvl4pPr marL="1600200" indent="-228600">
              <a:spcBef>
                <a:spcPct val="20000"/>
              </a:spcBef>
              <a:buClr>
                <a:schemeClr val="folHlink"/>
              </a:buClr>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Arial" panose="020B0604020202020204" pitchFamily="34" charset="0"/>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Arial" panose="020B0604020202020204" pitchFamily="34" charset="0"/>
              <a:buChar char="►"/>
              <a:defRPr sz="2000">
                <a:solidFill>
                  <a:schemeClr val="tx1"/>
                </a:solidFill>
                <a:latin typeface="Tahoma" panose="020B0604030504040204" pitchFamily="34" charset="0"/>
              </a:defRPr>
            </a:lvl9pPr>
          </a:lstStyle>
          <a:p>
            <a:pPr eaLnBrk="1" hangingPunct="1">
              <a:spcBef>
                <a:spcPct val="0"/>
              </a:spcBef>
              <a:buClrTx/>
              <a:buSzTx/>
              <a:buFont typeface="Arial" panose="020B0604020202020204" pitchFamily="34" charset="0"/>
              <a:buNone/>
            </a:pPr>
            <a:r>
              <a:rPr lang="de-DE" altLang="de-DE" sz="1400" b="1" dirty="0">
                <a:latin typeface="Arial" panose="020B0604020202020204" pitchFamily="34" charset="0"/>
              </a:rPr>
              <a:t>Einsatzhinweise beim Umgang mit Elektrofahrzeugen</a:t>
            </a:r>
            <a:endParaRPr lang="en-GB" altLang="de-DE" sz="1400" dirty="0">
              <a:latin typeface="Arial" panose="020B0604020202020204" pitchFamily="34" charset="0"/>
              <a:cs typeface="Arial" panose="020B0604020202020204" pitchFamily="34" charset="0"/>
            </a:endParaRPr>
          </a:p>
          <a:p>
            <a:pPr eaLnBrk="1" hangingPunct="1">
              <a:spcBef>
                <a:spcPct val="0"/>
              </a:spcBef>
              <a:buClrTx/>
              <a:buSzTx/>
              <a:buFontTx/>
              <a:buNone/>
            </a:pPr>
            <a:endParaRPr lang="en-GB" altLang="de-DE" sz="1400" b="1" dirty="0">
              <a:latin typeface="Arial" panose="020B0604020202020204" pitchFamily="34" charset="0"/>
            </a:endParaRPr>
          </a:p>
        </p:txBody>
      </p:sp>
    </p:spTree>
  </p:cSld>
  <p:clrMapOvr>
    <a:masterClrMapping/>
  </p:clrMapOvr>
  <p:transition/>
</p:sld>
</file>

<file path=ppt/theme/theme1.xml><?xml version="1.0" encoding="utf-8"?>
<a:theme xmlns:a="http://schemas.openxmlformats.org/drawingml/2006/main" name="Lehrunterlage_f_Querformat">
  <a:themeElements>
    <a:clrScheme name="Lehrunterlage_f_Querforma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fontScheme name="Lehrunterlage_f_Querformat">
      <a:majorFont>
        <a:latin typeface="Arial"/>
        <a:ea typeface=""/>
        <a:cs typeface=""/>
      </a:majorFont>
      <a:minorFont>
        <a:latin typeface="Times New Roman"/>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lnDef>
  </a:objectDefaults>
  <a:extraClrSchemeLst>
    <a:extraClrScheme>
      <a:clrScheme name="Lehrunterlage_f_Querforma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ehrunterlage_f_Querforma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ehrunterlage_f_Querforma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ehrunterlage_f_Querforma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ehrunterlage_f_Querforma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ehrunterlage_f_Querforma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ehrunterlage_f_Querforma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Lehrunterlage_f_Querformat 8">
        <a:dk1>
          <a:srgbClr val="000000"/>
        </a:dk1>
        <a:lt1>
          <a:srgbClr val="FFFFFF"/>
        </a:lt1>
        <a:dk2>
          <a:srgbClr val="000099"/>
        </a:dk2>
        <a:lt2>
          <a:srgbClr val="FFFF00"/>
        </a:lt2>
        <a:accent1>
          <a:srgbClr val="FF9900"/>
        </a:accent1>
        <a:accent2>
          <a:srgbClr val="00FFFF"/>
        </a:accent2>
        <a:accent3>
          <a:srgbClr val="AAAACA"/>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ehrunterlage_f_Querformat 9">
        <a:dk1>
          <a:srgbClr val="000000"/>
        </a:dk1>
        <a:lt1>
          <a:srgbClr val="FFFFFF"/>
        </a:lt1>
        <a:dk2>
          <a:srgbClr val="0033CC"/>
        </a:dk2>
        <a:lt2>
          <a:srgbClr val="FFFF00"/>
        </a:lt2>
        <a:accent1>
          <a:srgbClr val="FF9900"/>
        </a:accent1>
        <a:accent2>
          <a:srgbClr val="00FFFF"/>
        </a:accent2>
        <a:accent3>
          <a:srgbClr val="AAADE2"/>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ehrunterlage_f_Querformat 10">
        <a:dk1>
          <a:srgbClr val="000000"/>
        </a:dk1>
        <a:lt1>
          <a:srgbClr val="FFFFFF"/>
        </a:lt1>
        <a:dk2>
          <a:srgbClr val="99CCFF"/>
        </a:dk2>
        <a:lt2>
          <a:srgbClr val="FFFF00"/>
        </a:lt2>
        <a:accent1>
          <a:srgbClr val="FF9900"/>
        </a:accent1>
        <a:accent2>
          <a:srgbClr val="00FFFF"/>
        </a:accent2>
        <a:accent3>
          <a:srgbClr val="CAE2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ehrunterlage_f_Querformat 11">
        <a:dk1>
          <a:srgbClr val="000000"/>
        </a:dk1>
        <a:lt1>
          <a:srgbClr val="FFFFFF"/>
        </a:lt1>
        <a:dk2>
          <a:srgbClr val="0066FF"/>
        </a:dk2>
        <a:lt2>
          <a:srgbClr val="FFFF00"/>
        </a:lt2>
        <a:accent1>
          <a:srgbClr val="FF9900"/>
        </a:accent1>
        <a:accent2>
          <a:srgbClr val="00FFFF"/>
        </a:accent2>
        <a:accent3>
          <a:srgbClr val="AAB8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olken">
  <a:themeElements>
    <a:clrScheme name="Wolken 9">
      <a:dk1>
        <a:srgbClr val="000000"/>
      </a:dk1>
      <a:lt1>
        <a:srgbClr val="FFFFFF"/>
      </a:lt1>
      <a:dk2>
        <a:srgbClr val="000000"/>
      </a:dk2>
      <a:lt2>
        <a:srgbClr val="FEFEFE"/>
      </a:lt2>
      <a:accent1>
        <a:srgbClr val="E1E1FF"/>
      </a:accent1>
      <a:accent2>
        <a:srgbClr val="D9FFF8"/>
      </a:accent2>
      <a:accent3>
        <a:srgbClr val="FFFFFF"/>
      </a:accent3>
      <a:accent4>
        <a:srgbClr val="000000"/>
      </a:accent4>
      <a:accent5>
        <a:srgbClr val="EEEEFF"/>
      </a:accent5>
      <a:accent6>
        <a:srgbClr val="C4E7E1"/>
      </a:accent6>
      <a:hlink>
        <a:srgbClr val="9966FF"/>
      </a:hlink>
      <a:folHlink>
        <a:srgbClr val="666699"/>
      </a:folHlink>
    </a:clrScheme>
    <a:fontScheme name="Wolken">
      <a:majorFont>
        <a:latin typeface="Arial"/>
        <a:ea typeface=""/>
        <a:cs typeface=""/>
      </a:majorFont>
      <a:minorFont>
        <a:latin typeface="Tahoma"/>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lnDef>
  </a:objectDefaults>
  <a:extraClrSchemeLst>
    <a:extraClrScheme>
      <a:clrScheme name="Wolken 1">
        <a:dk1>
          <a:srgbClr val="00007A"/>
        </a:dk1>
        <a:lt1>
          <a:srgbClr val="FFFFFF"/>
        </a:lt1>
        <a:dk2>
          <a:srgbClr val="000066"/>
        </a:dk2>
        <a:lt2>
          <a:srgbClr val="CCECFF"/>
        </a:lt2>
        <a:accent1>
          <a:srgbClr val="6F64C2"/>
        </a:accent1>
        <a:accent2>
          <a:srgbClr val="0089BA"/>
        </a:accent2>
        <a:accent3>
          <a:srgbClr val="AAAAB8"/>
        </a:accent3>
        <a:accent4>
          <a:srgbClr val="DADADA"/>
        </a:accent4>
        <a:accent5>
          <a:srgbClr val="BBB8DD"/>
        </a:accent5>
        <a:accent6>
          <a:srgbClr val="007CA8"/>
        </a:accent6>
        <a:hlink>
          <a:srgbClr val="66CCFF"/>
        </a:hlink>
        <a:folHlink>
          <a:srgbClr val="00CC99"/>
        </a:folHlink>
      </a:clrScheme>
      <a:clrMap bg1="dk2" tx1="lt1" bg2="dk1" tx2="lt2" accent1="accent1" accent2="accent2" accent3="accent3" accent4="accent4" accent5="accent5" accent6="accent6" hlink="hlink" folHlink="folHlink"/>
    </a:extraClrScheme>
    <a:extraClrScheme>
      <a:clrScheme name="Wolken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clrMap bg1="dk2" tx1="lt1" bg2="dk1" tx2="lt2" accent1="accent1" accent2="accent2" accent3="accent3" accent4="accent4" accent5="accent5" accent6="accent6" hlink="hlink" folHlink="folHlink"/>
    </a:extraClrScheme>
    <a:extraClrScheme>
      <a:clrScheme name="Wolken 3">
        <a:dk1>
          <a:srgbClr val="860000"/>
        </a:dk1>
        <a:lt1>
          <a:srgbClr val="FFFFFF"/>
        </a:lt1>
        <a:dk2>
          <a:srgbClr val="800000"/>
        </a:dk2>
        <a:lt2>
          <a:srgbClr val="FFFFCC"/>
        </a:lt2>
        <a:accent1>
          <a:srgbClr val="FF6600"/>
        </a:accent1>
        <a:accent2>
          <a:srgbClr val="FF9933"/>
        </a:accent2>
        <a:accent3>
          <a:srgbClr val="C0AAAA"/>
        </a:accent3>
        <a:accent4>
          <a:srgbClr val="DADADA"/>
        </a:accent4>
        <a:accent5>
          <a:srgbClr val="FFB8AA"/>
        </a:accent5>
        <a:accent6>
          <a:srgbClr val="E78A2D"/>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Wolken 4">
        <a:dk1>
          <a:srgbClr val="676A5C"/>
        </a:dk1>
        <a:lt1>
          <a:srgbClr val="FFFFFF"/>
        </a:lt1>
        <a:dk2>
          <a:srgbClr val="686B5D"/>
        </a:dk2>
        <a:lt2>
          <a:srgbClr val="FFFFCC"/>
        </a:lt2>
        <a:accent1>
          <a:srgbClr val="CC6600"/>
        </a:accent1>
        <a:accent2>
          <a:srgbClr val="809EA8"/>
        </a:accent2>
        <a:accent3>
          <a:srgbClr val="B9BAB6"/>
        </a:accent3>
        <a:accent4>
          <a:srgbClr val="DADADA"/>
        </a:accent4>
        <a:accent5>
          <a:srgbClr val="E2B8AA"/>
        </a:accent5>
        <a:accent6>
          <a:srgbClr val="738F98"/>
        </a:accent6>
        <a:hlink>
          <a:srgbClr val="DDBF4F"/>
        </a:hlink>
        <a:folHlink>
          <a:srgbClr val="B7B6A3"/>
        </a:folHlink>
      </a:clrScheme>
      <a:clrMap bg1="dk2" tx1="lt1" bg2="dk1" tx2="lt2" accent1="accent1" accent2="accent2" accent3="accent3" accent4="accent4" accent5="accent5" accent6="accent6" hlink="hlink" folHlink="folHlink"/>
    </a:extraClrScheme>
    <a:extraClrScheme>
      <a:clrScheme name="Wolken 5">
        <a:dk1>
          <a:srgbClr val="AC835E"/>
        </a:dk1>
        <a:lt1>
          <a:srgbClr val="FFFFFF"/>
        </a:lt1>
        <a:dk2>
          <a:srgbClr val="AE8764"/>
        </a:dk2>
        <a:lt2>
          <a:srgbClr val="FFFFCC"/>
        </a:lt2>
        <a:accent1>
          <a:srgbClr val="CC6600"/>
        </a:accent1>
        <a:accent2>
          <a:srgbClr val="FF5050"/>
        </a:accent2>
        <a:accent3>
          <a:srgbClr val="D3C3B8"/>
        </a:accent3>
        <a:accent4>
          <a:srgbClr val="DADADA"/>
        </a:accent4>
        <a:accent5>
          <a:srgbClr val="E2B8AA"/>
        </a:accent5>
        <a:accent6>
          <a:srgbClr val="E74848"/>
        </a:accent6>
        <a:hlink>
          <a:srgbClr val="FFCC99"/>
        </a:hlink>
        <a:folHlink>
          <a:srgbClr val="FF9966"/>
        </a:folHlink>
      </a:clrScheme>
      <a:clrMap bg1="dk2" tx1="lt1" bg2="dk1" tx2="lt2" accent1="accent1" accent2="accent2" accent3="accent3" accent4="accent4" accent5="accent5" accent6="accent6" hlink="hlink" folHlink="folHlink"/>
    </a:extraClrScheme>
    <a:extraClrScheme>
      <a:clrScheme name="Wolken 6">
        <a:dk1>
          <a:srgbClr val="526133"/>
        </a:dk1>
        <a:lt1>
          <a:srgbClr val="FFFFFF"/>
        </a:lt1>
        <a:dk2>
          <a:srgbClr val="4E5D31"/>
        </a:dk2>
        <a:lt2>
          <a:srgbClr val="FFFFCC"/>
        </a:lt2>
        <a:accent1>
          <a:srgbClr val="99CC00"/>
        </a:accent1>
        <a:accent2>
          <a:srgbClr val="7A9505"/>
        </a:accent2>
        <a:accent3>
          <a:srgbClr val="B2B6AD"/>
        </a:accent3>
        <a:accent4>
          <a:srgbClr val="DADADA"/>
        </a:accent4>
        <a:accent5>
          <a:srgbClr val="CAE2AA"/>
        </a:accent5>
        <a:accent6>
          <a:srgbClr val="6E8704"/>
        </a:accent6>
        <a:hlink>
          <a:srgbClr val="FFCC00"/>
        </a:hlink>
        <a:folHlink>
          <a:srgbClr val="CCCC00"/>
        </a:folHlink>
      </a:clrScheme>
      <a:clrMap bg1="dk2" tx1="lt1" bg2="dk1" tx2="lt2" accent1="accent1" accent2="accent2" accent3="accent3" accent4="accent4" accent5="accent5" accent6="accent6" hlink="hlink" folHlink="folHlink"/>
    </a:extraClrScheme>
    <a:extraClrScheme>
      <a:clrScheme name="Wolken 7">
        <a:dk1>
          <a:srgbClr val="000000"/>
        </a:dk1>
        <a:lt1>
          <a:srgbClr val="DDDCC5"/>
        </a:lt1>
        <a:dk2>
          <a:srgbClr val="95934B"/>
        </a:dk2>
        <a:lt2>
          <a:srgbClr val="DBDAC3"/>
        </a:lt2>
        <a:accent1>
          <a:srgbClr val="EAEBE1"/>
        </a:accent1>
        <a:accent2>
          <a:srgbClr val="9DB0B7"/>
        </a:accent2>
        <a:accent3>
          <a:srgbClr val="EBEBDF"/>
        </a:accent3>
        <a:accent4>
          <a:srgbClr val="000000"/>
        </a:accent4>
        <a:accent5>
          <a:srgbClr val="F3F3EE"/>
        </a:accent5>
        <a:accent6>
          <a:srgbClr val="8E9FA6"/>
        </a:accent6>
        <a:hlink>
          <a:srgbClr val="009900"/>
        </a:hlink>
        <a:folHlink>
          <a:srgbClr val="808000"/>
        </a:folHlink>
      </a:clrScheme>
      <a:clrMap bg1="lt1" tx1="dk1" bg2="lt2" tx2="dk2" accent1="accent1" accent2="accent2" accent3="accent3" accent4="accent4" accent5="accent5" accent6="accent6" hlink="hlink" folHlink="folHlink"/>
    </a:extraClrScheme>
    <a:extraClrScheme>
      <a:clrScheme name="Wolken 8">
        <a:dk1>
          <a:srgbClr val="007E7B"/>
        </a:dk1>
        <a:lt1>
          <a:srgbClr val="FFFFFF"/>
        </a:lt1>
        <a:dk2>
          <a:srgbClr val="008080"/>
        </a:dk2>
        <a:lt2>
          <a:srgbClr val="FFFF99"/>
        </a:lt2>
        <a:accent1>
          <a:srgbClr val="33CCCC"/>
        </a:accent1>
        <a:accent2>
          <a:srgbClr val="00CC66"/>
        </a:accent2>
        <a:accent3>
          <a:srgbClr val="AAC0C0"/>
        </a:accent3>
        <a:accent4>
          <a:srgbClr val="DADADA"/>
        </a:accent4>
        <a:accent5>
          <a:srgbClr val="ADE2E2"/>
        </a:accent5>
        <a:accent6>
          <a:srgbClr val="00B95C"/>
        </a:accent6>
        <a:hlink>
          <a:srgbClr val="CCFFCC"/>
        </a:hlink>
        <a:folHlink>
          <a:srgbClr val="FFFFCC"/>
        </a:folHlink>
      </a:clrScheme>
      <a:clrMap bg1="dk2" tx1="lt1" bg2="dk1" tx2="lt2" accent1="accent1" accent2="accent2" accent3="accent3" accent4="accent4" accent5="accent5" accent6="accent6" hlink="hlink" folHlink="folHlink"/>
    </a:extraClrScheme>
    <a:extraClrScheme>
      <a:clrScheme name="Wolken 9">
        <a:dk1>
          <a:srgbClr val="000000"/>
        </a:dk1>
        <a:lt1>
          <a:srgbClr val="FFFFFF"/>
        </a:lt1>
        <a:dk2>
          <a:srgbClr val="000000"/>
        </a:dk2>
        <a:lt2>
          <a:srgbClr val="FEFEFE"/>
        </a:lt2>
        <a:accent1>
          <a:srgbClr val="E1E1FF"/>
        </a:accent1>
        <a:accent2>
          <a:srgbClr val="D9FFF8"/>
        </a:accent2>
        <a:accent3>
          <a:srgbClr val="FFFFFF"/>
        </a:accent3>
        <a:accent4>
          <a:srgbClr val="000000"/>
        </a:accent4>
        <a:accent5>
          <a:srgbClr val="EEEEFF"/>
        </a:accent5>
        <a:accent6>
          <a:srgbClr val="C4E7E1"/>
        </a:accent6>
        <a:hlink>
          <a:srgbClr val="9966FF"/>
        </a:hlink>
        <a:folHlink>
          <a:srgbClr val="6666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2673</Words>
  <Application>Microsoft Office PowerPoint</Application>
  <PresentationFormat>Bildschirmpräsentation (4:3)</PresentationFormat>
  <Paragraphs>492</Paragraphs>
  <Slides>37</Slides>
  <Notes>12</Notes>
  <HiddenSlides>0</HiddenSlides>
  <MMClips>0</MMClips>
  <ScaleCrop>false</ScaleCrop>
  <HeadingPairs>
    <vt:vector size="6" baseType="variant">
      <vt:variant>
        <vt:lpstr>Verwendete Schriftarten</vt:lpstr>
      </vt:variant>
      <vt:variant>
        <vt:i4>5</vt:i4>
      </vt:variant>
      <vt:variant>
        <vt:lpstr>Design</vt:lpstr>
      </vt:variant>
      <vt:variant>
        <vt:i4>2</vt:i4>
      </vt:variant>
      <vt:variant>
        <vt:lpstr>Folientitel</vt:lpstr>
      </vt:variant>
      <vt:variant>
        <vt:i4>37</vt:i4>
      </vt:variant>
    </vt:vector>
  </HeadingPairs>
  <TitlesOfParts>
    <vt:vector size="44" baseType="lpstr">
      <vt:lpstr>Arial</vt:lpstr>
      <vt:lpstr>Courier New</vt:lpstr>
      <vt:lpstr>Tahoma</vt:lpstr>
      <vt:lpstr>Times New Roman</vt:lpstr>
      <vt:lpstr>Wingdings</vt:lpstr>
      <vt:lpstr>Lehrunterlage_f_Querformat</vt:lpstr>
      <vt:lpstr>Wolken</vt:lpstr>
      <vt:lpstr>Technische Hilfeleistung -Verkehrsunfall-  „Einsatzhinweise beim Umgang mit Elektrofahrzeugen“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Kassel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Grundlagen der Fahrzeugtechnik</dc:title>
  <dc:creator>Heerdt, Volker (HLFS)</dc:creator>
  <cp:lastModifiedBy>Landesfeuerwehrverband Hessen</cp:lastModifiedBy>
  <cp:revision>627</cp:revision>
  <cp:lastPrinted>2020-01-28T13:51:35Z</cp:lastPrinted>
  <dcterms:created xsi:type="dcterms:W3CDTF">2000-10-16T07:05:38Z</dcterms:created>
  <dcterms:modified xsi:type="dcterms:W3CDTF">2020-03-09T11:24:30Z</dcterms:modified>
  <cp:contentStatus/>
</cp:coreProperties>
</file>